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8" r:id="rId3"/>
  </p:sldMasterIdLst>
  <p:sldIdLst>
    <p:sldId id="324" r:id="rId4"/>
    <p:sldId id="286" r:id="rId5"/>
    <p:sldId id="327" r:id="rId6"/>
    <p:sldId id="329" r:id="rId7"/>
    <p:sldId id="330" r:id="rId8"/>
    <p:sldId id="328" r:id="rId9"/>
    <p:sldId id="257" r:id="rId10"/>
    <p:sldId id="258" r:id="rId11"/>
    <p:sldId id="265" r:id="rId12"/>
    <p:sldId id="259" r:id="rId13"/>
    <p:sldId id="260" r:id="rId14"/>
    <p:sldId id="261" r:id="rId15"/>
    <p:sldId id="256" r:id="rId16"/>
    <p:sldId id="263" r:id="rId17"/>
    <p:sldId id="262" r:id="rId18"/>
    <p:sldId id="264" r:id="rId19"/>
    <p:sldId id="331" r:id="rId20"/>
    <p:sldId id="269" r:id="rId21"/>
    <p:sldId id="266" r:id="rId22"/>
    <p:sldId id="332" r:id="rId23"/>
    <p:sldId id="333" r:id="rId24"/>
    <p:sldId id="272" r:id="rId25"/>
    <p:sldId id="273" r:id="rId26"/>
    <p:sldId id="274" r:id="rId27"/>
    <p:sldId id="271" r:id="rId28"/>
    <p:sldId id="270" r:id="rId29"/>
    <p:sldId id="268" r:id="rId30"/>
    <p:sldId id="267" r:id="rId31"/>
    <p:sldId id="334" r:id="rId32"/>
    <p:sldId id="33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FE3"/>
    <a:srgbClr val="E83F4B"/>
    <a:srgbClr val="F39000"/>
    <a:srgbClr val="25303B"/>
    <a:srgbClr val="E6007E"/>
    <a:srgbClr val="994B97"/>
    <a:srgbClr val="00A547"/>
    <a:srgbClr val="8E4F93"/>
    <a:srgbClr val="D64289"/>
    <a:srgbClr val="273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41"/>
    <p:restoredTop sz="94684"/>
  </p:normalViewPr>
  <p:slideViewPr>
    <p:cSldViewPr snapToGrid="0" snapToObjects="1">
      <p:cViewPr varScale="1">
        <p:scale>
          <a:sx n="75" d="100"/>
          <a:sy n="75" d="100"/>
        </p:scale>
        <p:origin x="21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92B17BD-68D3-514F-ABF1-840D43ACAF6F}"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751356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09158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862569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8649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5842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0160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0752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19555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66820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92176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8242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2B17BD-68D3-514F-ABF1-840D43ACAF6F}"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31123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5229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0131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3585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838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07748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7521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8466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27223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245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914400" y="1830781"/>
            <a:ext cx="10363200" cy="1792588"/>
          </a:xfrm>
          <a:prstGeom prst="rect">
            <a:avLst/>
          </a:prstGeom>
        </p:spPr>
        <p:txBody>
          <a:bodyPr anchor="ctr"/>
          <a:lstStyle>
            <a:lvl1pPr>
              <a:defRPr sz="4800"/>
            </a:lvl1pPr>
          </a:lstStyle>
          <a:p>
            <a:r>
              <a:t>Title Text</a:t>
            </a:r>
          </a:p>
        </p:txBody>
      </p:sp>
      <p:sp>
        <p:nvSpPr>
          <p:cNvPr id="15" name="Shape 15"/>
          <p:cNvSpPr>
            <a:spLocks noGrp="1"/>
          </p:cNvSpPr>
          <p:nvPr>
            <p:ph type="body" sz="quarter" idx="1"/>
          </p:nvPr>
        </p:nvSpPr>
        <p:spPr>
          <a:xfrm>
            <a:off x="3473156" y="3752445"/>
            <a:ext cx="5245688" cy="993331"/>
          </a:xfrm>
          <a:prstGeom prst="rect">
            <a:avLst/>
          </a:prstGeom>
        </p:spPr>
        <p:txBody>
          <a:bodyPr/>
          <a:lstStyle>
            <a:lvl1pPr marL="0" indent="0" algn="ctr">
              <a:spcBef>
                <a:spcPts val="400"/>
              </a:spcBef>
              <a:buSzTx/>
              <a:buFontTx/>
              <a:buNone/>
              <a:defRPr sz="2133">
                <a:solidFill>
                  <a:srgbClr val="A6A6A6"/>
                </a:solidFill>
              </a:defRPr>
            </a:lvl1pPr>
            <a:lvl2pPr marL="0" indent="609585" algn="ctr">
              <a:spcBef>
                <a:spcPts val="400"/>
              </a:spcBef>
              <a:buSzTx/>
              <a:buFontTx/>
              <a:buNone/>
              <a:defRPr sz="2133">
                <a:solidFill>
                  <a:srgbClr val="A6A6A6"/>
                </a:solidFill>
              </a:defRPr>
            </a:lvl2pPr>
            <a:lvl3pPr marL="0" indent="1219170" algn="ctr">
              <a:spcBef>
                <a:spcPts val="400"/>
              </a:spcBef>
              <a:buSzTx/>
              <a:buFontTx/>
              <a:buNone/>
              <a:defRPr sz="2133">
                <a:solidFill>
                  <a:srgbClr val="A6A6A6"/>
                </a:solidFill>
              </a:defRPr>
            </a:lvl3pPr>
            <a:lvl4pPr marL="0" indent="1828754" algn="ctr">
              <a:spcBef>
                <a:spcPts val="400"/>
              </a:spcBef>
              <a:buSzTx/>
              <a:buFontTx/>
              <a:buNone/>
              <a:defRPr sz="2133">
                <a:solidFill>
                  <a:srgbClr val="A6A6A6"/>
                </a:solidFill>
              </a:defRPr>
            </a:lvl4pPr>
            <a:lvl5pPr marL="0" indent="2438339" algn="ctr">
              <a:spcBef>
                <a:spcPts val="400"/>
              </a:spcBef>
              <a:buSzTx/>
              <a:buFontTx/>
              <a:buNone/>
              <a:defRPr sz="2133">
                <a:solidFill>
                  <a:srgbClr val="A6A6A6"/>
                </a:solidFill>
              </a:defRPr>
            </a:lvl5pPr>
          </a:lstStyle>
          <a:p>
            <a:r>
              <a:t>Body Level One</a:t>
            </a:r>
          </a:p>
          <a:p>
            <a:pPr lvl="1"/>
            <a:r>
              <a:t>Body Level Two</a:t>
            </a:r>
          </a:p>
          <a:p>
            <a:pPr lvl="2"/>
            <a:r>
              <a:t>Body Level Three</a:t>
            </a:r>
          </a:p>
          <a:p>
            <a:pPr lvl="3"/>
            <a:r>
              <a:t>Body Level Four</a:t>
            </a:r>
          </a:p>
          <a:p>
            <a:pPr lvl="4"/>
            <a:r>
              <a:t>Body Level Five</a:t>
            </a:r>
          </a:p>
        </p:txBody>
      </p:sp>
      <p:sp>
        <p:nvSpPr>
          <p:cNvPr id="16" name="Shape 16"/>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924250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2B17BD-68D3-514F-ABF1-840D43ACAF6F}" type="datetimeFigureOut">
              <a:rPr lang="en-US" smtClean="0"/>
              <a:t>3/6/2019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676921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Shape 31"/>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32" name="Shape 32"/>
          <p:cNvSpPr>
            <a:spLocks noGrp="1"/>
          </p:cNvSpPr>
          <p:nvPr>
            <p:ph type="body" idx="1"/>
          </p:nvPr>
        </p:nvSpPr>
        <p:spPr>
          <a:xfrm>
            <a:off x="609600" y="2446849"/>
            <a:ext cx="10972800" cy="38480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hape 33"/>
          <p:cNvSpPr>
            <a:spLocks noGrp="1"/>
          </p:cNvSpPr>
          <p:nvPr>
            <p:ph type="sldNum" sz="quarter" idx="2"/>
          </p:nvPr>
        </p:nvSpPr>
        <p:spPr>
          <a:xfrm>
            <a:off x="609600"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351895313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0" name="Shape 40"/>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42" name="Shape 42"/>
          <p:cNvSpPr>
            <a:spLocks noGrp="1"/>
          </p:cNvSpPr>
          <p:nvPr>
            <p:ph type="sldNum" sz="quarter" idx="2"/>
          </p:nvPr>
        </p:nvSpPr>
        <p:spPr>
          <a:xfrm>
            <a:off x="609600"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03665466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2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9" name="Shape 49"/>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50" name="Shape 50"/>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51" name="Shape 51"/>
          <p:cNvSpPr>
            <a:spLocks noGrp="1"/>
          </p:cNvSpPr>
          <p:nvPr>
            <p:ph type="pic" sz="half" idx="13"/>
          </p:nvPr>
        </p:nvSpPr>
        <p:spPr>
          <a:xfrm>
            <a:off x="6106053" y="2450410"/>
            <a:ext cx="5476348" cy="3394077"/>
          </a:xfrm>
          <a:prstGeom prst="rect">
            <a:avLst/>
          </a:prstGeom>
        </p:spPr>
        <p:txBody>
          <a:bodyPr lIns="91439" rIns="91439">
            <a:noAutofit/>
          </a:bodyPr>
          <a:lstStyle/>
          <a:p>
            <a:endParaRPr/>
          </a:p>
        </p:txBody>
      </p:sp>
      <p:sp>
        <p:nvSpPr>
          <p:cNvPr id="52" name="Shape 52"/>
          <p:cNvSpPr>
            <a:spLocks noGrp="1"/>
          </p:cNvSpPr>
          <p:nvPr>
            <p:ph type="sldNum" sz="quarter" idx="2"/>
          </p:nvPr>
        </p:nvSpPr>
        <p:spPr>
          <a:xfrm>
            <a:off x="609600"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403840990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9" name="Shape 59"/>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60" name="Shape 60"/>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61" name="Shape 61"/>
          <p:cNvSpPr>
            <a:spLocks noGrp="1"/>
          </p:cNvSpPr>
          <p:nvPr>
            <p:ph type="pic" sz="quarter" idx="13"/>
          </p:nvPr>
        </p:nvSpPr>
        <p:spPr>
          <a:xfrm>
            <a:off x="6106052" y="2450410"/>
            <a:ext cx="2650901" cy="3394077"/>
          </a:xfrm>
          <a:prstGeom prst="rect">
            <a:avLst/>
          </a:prstGeom>
        </p:spPr>
        <p:txBody>
          <a:bodyPr lIns="91439" rIns="91439">
            <a:noAutofit/>
          </a:bodyPr>
          <a:lstStyle/>
          <a:p>
            <a:endParaRPr/>
          </a:p>
        </p:txBody>
      </p:sp>
      <p:sp>
        <p:nvSpPr>
          <p:cNvPr id="62" name="Shape 62"/>
          <p:cNvSpPr>
            <a:spLocks noGrp="1"/>
          </p:cNvSpPr>
          <p:nvPr>
            <p:ph type="pic" sz="quarter" idx="14"/>
          </p:nvPr>
        </p:nvSpPr>
        <p:spPr>
          <a:xfrm>
            <a:off x="8931500" y="2450410"/>
            <a:ext cx="2650901" cy="3394077"/>
          </a:xfrm>
          <a:prstGeom prst="rect">
            <a:avLst/>
          </a:prstGeom>
        </p:spPr>
        <p:txBody>
          <a:bodyPr lIns="91439" rIns="91439">
            <a:noAutofit/>
          </a:bodyPr>
          <a:lstStyle/>
          <a:p>
            <a:endParaRPr/>
          </a:p>
        </p:txBody>
      </p:sp>
      <p:sp>
        <p:nvSpPr>
          <p:cNvPr id="63" name="Shape 63"/>
          <p:cNvSpPr>
            <a:spLocks noGrp="1"/>
          </p:cNvSpPr>
          <p:nvPr>
            <p:ph type="sldNum" sz="quarter" idx="2"/>
          </p:nvPr>
        </p:nvSpPr>
        <p:spPr>
          <a:xfrm>
            <a:off x="609600"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66243894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8" name="Shape 78"/>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79" name="Shape 79"/>
          <p:cNvSpPr>
            <a:spLocks noGrp="1"/>
          </p:cNvSpPr>
          <p:nvPr>
            <p:ph type="body" idx="1"/>
          </p:nvPr>
        </p:nvSpPr>
        <p:spPr>
          <a:xfrm>
            <a:off x="609600" y="2446849"/>
            <a:ext cx="10972800" cy="38480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hape 80"/>
          <p:cNvSpPr>
            <a:spLocks noGrp="1"/>
          </p:cNvSpPr>
          <p:nvPr>
            <p:ph type="sldNum" sz="quarter" idx="2"/>
          </p:nvPr>
        </p:nvSpPr>
        <p:spPr>
          <a:xfrm>
            <a:off x="975914"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390691820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3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Shape 87"/>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89" name="Shape 89"/>
          <p:cNvSpPr>
            <a:spLocks noGrp="1"/>
          </p:cNvSpPr>
          <p:nvPr>
            <p:ph type="sldNum" sz="quarter" idx="2"/>
          </p:nvPr>
        </p:nvSpPr>
        <p:spPr>
          <a:xfrm>
            <a:off x="975914"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656207179"/>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4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6" name="Shape 96"/>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97" name="Shape 97"/>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98" name="Shape 98"/>
          <p:cNvSpPr>
            <a:spLocks noGrp="1"/>
          </p:cNvSpPr>
          <p:nvPr>
            <p:ph type="pic" sz="half" idx="13"/>
          </p:nvPr>
        </p:nvSpPr>
        <p:spPr>
          <a:xfrm>
            <a:off x="6106053" y="2450410"/>
            <a:ext cx="5476348" cy="3394077"/>
          </a:xfrm>
          <a:prstGeom prst="rect">
            <a:avLst/>
          </a:prstGeom>
        </p:spPr>
        <p:txBody>
          <a:bodyPr lIns="91439" rIns="91439">
            <a:noAutofit/>
          </a:bodyPr>
          <a:lstStyle/>
          <a:p>
            <a:endParaRPr/>
          </a:p>
        </p:txBody>
      </p:sp>
      <p:sp>
        <p:nvSpPr>
          <p:cNvPr id="99" name="Shape 99"/>
          <p:cNvSpPr>
            <a:spLocks noGrp="1"/>
          </p:cNvSpPr>
          <p:nvPr>
            <p:ph type="sldNum" sz="quarter" idx="2"/>
          </p:nvPr>
        </p:nvSpPr>
        <p:spPr>
          <a:xfrm>
            <a:off x="975914"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968878562"/>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5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06" name="Shape 106"/>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107" name="Shape 107"/>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108" name="Shape 108"/>
          <p:cNvSpPr>
            <a:spLocks noGrp="1"/>
          </p:cNvSpPr>
          <p:nvPr>
            <p:ph type="pic" sz="quarter" idx="13"/>
          </p:nvPr>
        </p:nvSpPr>
        <p:spPr>
          <a:xfrm>
            <a:off x="6106052" y="2450410"/>
            <a:ext cx="2650901" cy="3394077"/>
          </a:xfrm>
          <a:prstGeom prst="rect">
            <a:avLst/>
          </a:prstGeom>
        </p:spPr>
        <p:txBody>
          <a:bodyPr lIns="91439" rIns="91439">
            <a:noAutofit/>
          </a:bodyPr>
          <a:lstStyle/>
          <a:p>
            <a:endParaRPr/>
          </a:p>
        </p:txBody>
      </p:sp>
      <p:sp>
        <p:nvSpPr>
          <p:cNvPr id="109" name="Shape 109"/>
          <p:cNvSpPr>
            <a:spLocks noGrp="1"/>
          </p:cNvSpPr>
          <p:nvPr>
            <p:ph type="pic" sz="quarter" idx="14"/>
          </p:nvPr>
        </p:nvSpPr>
        <p:spPr>
          <a:xfrm>
            <a:off x="8931500" y="2450410"/>
            <a:ext cx="2650901" cy="3394077"/>
          </a:xfrm>
          <a:prstGeom prst="rect">
            <a:avLst/>
          </a:prstGeom>
        </p:spPr>
        <p:txBody>
          <a:bodyPr lIns="91439" rIns="91439">
            <a:noAutofit/>
          </a:bodyPr>
          <a:lstStyle/>
          <a:p>
            <a:endParaRPr/>
          </a:p>
        </p:txBody>
      </p:sp>
      <p:sp>
        <p:nvSpPr>
          <p:cNvPr id="110" name="Shape 110"/>
          <p:cNvSpPr>
            <a:spLocks noGrp="1"/>
          </p:cNvSpPr>
          <p:nvPr>
            <p:ph type="sldNum" sz="quarter" idx="2"/>
          </p:nvPr>
        </p:nvSpPr>
        <p:spPr>
          <a:xfrm>
            <a:off x="975914"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3914260671"/>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2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7" name="Shape 127"/>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128" name="Shape 128"/>
          <p:cNvSpPr>
            <a:spLocks noGrp="1"/>
          </p:cNvSpPr>
          <p:nvPr>
            <p:ph type="body" idx="1"/>
          </p:nvPr>
        </p:nvSpPr>
        <p:spPr>
          <a:xfrm>
            <a:off x="609600" y="2446849"/>
            <a:ext cx="10972800" cy="38480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1" name="Shape 131"/>
          <p:cNvSpPr>
            <a:spLocks noGrp="1"/>
          </p:cNvSpPr>
          <p:nvPr>
            <p:ph type="sldNum" sz="quarter" idx="2"/>
          </p:nvPr>
        </p:nvSpPr>
        <p:spPr>
          <a:xfrm>
            <a:off x="1542662"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9722488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6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8" name="Shape 138"/>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139" name="Shape 139"/>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142" name="Shape 142"/>
          <p:cNvSpPr>
            <a:spLocks noGrp="1"/>
          </p:cNvSpPr>
          <p:nvPr>
            <p:ph type="sldNum" sz="quarter" idx="2"/>
          </p:nvPr>
        </p:nvSpPr>
        <p:spPr>
          <a:xfrm>
            <a:off x="1542662"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381759653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2B17BD-68D3-514F-ABF1-840D43ACAF6F}"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20923838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7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9" name="Shape 149"/>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150" name="Shape 150"/>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151" name="Shape 151"/>
          <p:cNvSpPr>
            <a:spLocks noGrp="1"/>
          </p:cNvSpPr>
          <p:nvPr>
            <p:ph type="pic" sz="half" idx="13"/>
          </p:nvPr>
        </p:nvSpPr>
        <p:spPr>
          <a:xfrm>
            <a:off x="6106053" y="2450410"/>
            <a:ext cx="5476348" cy="3394077"/>
          </a:xfrm>
          <a:prstGeom prst="rect">
            <a:avLst/>
          </a:prstGeom>
        </p:spPr>
        <p:txBody>
          <a:bodyPr lIns="91439" rIns="91439">
            <a:noAutofit/>
          </a:bodyPr>
          <a:lstStyle/>
          <a:p>
            <a:endParaRPr/>
          </a:p>
        </p:txBody>
      </p:sp>
      <p:sp>
        <p:nvSpPr>
          <p:cNvPr id="154" name="Shape 154"/>
          <p:cNvSpPr>
            <a:spLocks noGrp="1"/>
          </p:cNvSpPr>
          <p:nvPr>
            <p:ph type="sldNum" sz="quarter" idx="2"/>
          </p:nvPr>
        </p:nvSpPr>
        <p:spPr>
          <a:xfrm>
            <a:off x="1542662"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2933166519"/>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8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1" name="Shape 161"/>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162" name="Shape 162"/>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163" name="Shape 163"/>
          <p:cNvSpPr>
            <a:spLocks noGrp="1"/>
          </p:cNvSpPr>
          <p:nvPr>
            <p:ph type="pic" sz="quarter" idx="13"/>
          </p:nvPr>
        </p:nvSpPr>
        <p:spPr>
          <a:xfrm>
            <a:off x="6106052" y="2450410"/>
            <a:ext cx="2650901" cy="3394077"/>
          </a:xfrm>
          <a:prstGeom prst="rect">
            <a:avLst/>
          </a:prstGeom>
        </p:spPr>
        <p:txBody>
          <a:bodyPr lIns="91439" rIns="91439">
            <a:noAutofit/>
          </a:bodyPr>
          <a:lstStyle/>
          <a:p>
            <a:endParaRPr/>
          </a:p>
        </p:txBody>
      </p:sp>
      <p:sp>
        <p:nvSpPr>
          <p:cNvPr id="164" name="Shape 164"/>
          <p:cNvSpPr>
            <a:spLocks noGrp="1"/>
          </p:cNvSpPr>
          <p:nvPr>
            <p:ph type="pic" sz="quarter" idx="14"/>
          </p:nvPr>
        </p:nvSpPr>
        <p:spPr>
          <a:xfrm>
            <a:off x="8931500" y="2450410"/>
            <a:ext cx="2650901" cy="3394077"/>
          </a:xfrm>
          <a:prstGeom prst="rect">
            <a:avLst/>
          </a:prstGeom>
        </p:spPr>
        <p:txBody>
          <a:bodyPr lIns="91439" rIns="91439">
            <a:noAutofit/>
          </a:bodyPr>
          <a:lstStyle/>
          <a:p>
            <a:endParaRPr/>
          </a:p>
        </p:txBody>
      </p:sp>
      <p:sp>
        <p:nvSpPr>
          <p:cNvPr id="167" name="Shape 167"/>
          <p:cNvSpPr>
            <a:spLocks noGrp="1"/>
          </p:cNvSpPr>
          <p:nvPr>
            <p:ph type="sldNum" sz="quarter" idx="2"/>
          </p:nvPr>
        </p:nvSpPr>
        <p:spPr>
          <a:xfrm>
            <a:off x="1542662"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143229604"/>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3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5" name="Shape 185"/>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186" name="Shape 186"/>
          <p:cNvSpPr>
            <a:spLocks noGrp="1"/>
          </p:cNvSpPr>
          <p:nvPr>
            <p:ph type="body" idx="1"/>
          </p:nvPr>
        </p:nvSpPr>
        <p:spPr>
          <a:xfrm>
            <a:off x="609600" y="2446849"/>
            <a:ext cx="10972800" cy="38480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grpSp>
        <p:nvGrpSpPr>
          <p:cNvPr id="189" name="Group 189"/>
          <p:cNvGrpSpPr/>
          <p:nvPr/>
        </p:nvGrpSpPr>
        <p:grpSpPr>
          <a:xfrm>
            <a:off x="10229849" y="248649"/>
            <a:ext cx="1847852" cy="518271"/>
            <a:chOff x="0" y="0"/>
            <a:chExt cx="1385888" cy="388701"/>
          </a:xfrm>
        </p:grpSpPr>
        <p:sp>
          <p:nvSpPr>
            <p:cNvPr id="187" name="Shape 187"/>
            <p:cNvSpPr/>
            <p:nvPr/>
          </p:nvSpPr>
          <p:spPr>
            <a:xfrm>
              <a:off x="0" y="0"/>
              <a:ext cx="1385889" cy="354291"/>
            </a:xfrm>
            <a:prstGeom prst="rect">
              <a:avLst/>
            </a:prstGeom>
            <a:solidFill>
              <a:srgbClr val="00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sz="2400"/>
            </a:p>
          </p:txBody>
        </p:sp>
        <p:pic>
          <p:nvPicPr>
            <p:cNvPr id="188" name="image11.png" descr="S:\Marketing\Branding templates, logos and guidelines\New Brand\BC Logo Black Country Skills Factory.png"/>
            <p:cNvPicPr>
              <a:picLocks noChangeAspect="1"/>
            </p:cNvPicPr>
            <p:nvPr/>
          </p:nvPicPr>
          <p:blipFill>
            <a:blip r:embed="rId3">
              <a:extLst/>
            </a:blip>
            <a:stretch>
              <a:fillRect/>
            </a:stretch>
          </p:blipFill>
          <p:spPr>
            <a:xfrm>
              <a:off x="79368" y="0"/>
              <a:ext cx="1306521" cy="388702"/>
            </a:xfrm>
            <a:prstGeom prst="rect">
              <a:avLst/>
            </a:prstGeom>
            <a:ln w="12700" cap="flat">
              <a:noFill/>
              <a:miter lim="400000"/>
            </a:ln>
            <a:effectLst/>
          </p:spPr>
        </p:pic>
      </p:grpSp>
      <p:sp>
        <p:nvSpPr>
          <p:cNvPr id="190" name="Shape 190"/>
          <p:cNvSpPr>
            <a:spLocks noGrp="1"/>
          </p:cNvSpPr>
          <p:nvPr>
            <p:ph type="sldNum" sz="quarter" idx="2"/>
          </p:nvPr>
        </p:nvSpPr>
        <p:spPr>
          <a:xfrm>
            <a:off x="2275287"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17014342"/>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9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7" name="Shape 197"/>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198" name="Shape 198"/>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grpSp>
        <p:nvGrpSpPr>
          <p:cNvPr id="201" name="Group 201"/>
          <p:cNvGrpSpPr/>
          <p:nvPr/>
        </p:nvGrpSpPr>
        <p:grpSpPr>
          <a:xfrm>
            <a:off x="10229849" y="248649"/>
            <a:ext cx="1847852" cy="518271"/>
            <a:chOff x="0" y="0"/>
            <a:chExt cx="1385888" cy="388701"/>
          </a:xfrm>
        </p:grpSpPr>
        <p:sp>
          <p:nvSpPr>
            <p:cNvPr id="199" name="Shape 199"/>
            <p:cNvSpPr/>
            <p:nvPr/>
          </p:nvSpPr>
          <p:spPr>
            <a:xfrm>
              <a:off x="0" y="0"/>
              <a:ext cx="1385889" cy="354291"/>
            </a:xfrm>
            <a:prstGeom prst="rect">
              <a:avLst/>
            </a:prstGeom>
            <a:solidFill>
              <a:srgbClr val="00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sz="2400"/>
            </a:p>
          </p:txBody>
        </p:sp>
        <p:pic>
          <p:nvPicPr>
            <p:cNvPr id="200" name="image11.png" descr="S:\Marketing\Branding templates, logos and guidelines\New Brand\BC Logo Black Country Skills Factory.png"/>
            <p:cNvPicPr>
              <a:picLocks noChangeAspect="1"/>
            </p:cNvPicPr>
            <p:nvPr/>
          </p:nvPicPr>
          <p:blipFill>
            <a:blip r:embed="rId3">
              <a:extLst/>
            </a:blip>
            <a:stretch>
              <a:fillRect/>
            </a:stretch>
          </p:blipFill>
          <p:spPr>
            <a:xfrm>
              <a:off x="79368" y="0"/>
              <a:ext cx="1306521" cy="388702"/>
            </a:xfrm>
            <a:prstGeom prst="rect">
              <a:avLst/>
            </a:prstGeom>
            <a:ln w="12700" cap="flat">
              <a:noFill/>
              <a:miter lim="400000"/>
            </a:ln>
            <a:effectLst/>
          </p:spPr>
        </p:pic>
      </p:grpSp>
      <p:sp>
        <p:nvSpPr>
          <p:cNvPr id="202" name="Shape 202"/>
          <p:cNvSpPr>
            <a:spLocks noGrp="1"/>
          </p:cNvSpPr>
          <p:nvPr>
            <p:ph type="sldNum" sz="quarter" idx="2"/>
          </p:nvPr>
        </p:nvSpPr>
        <p:spPr>
          <a:xfrm>
            <a:off x="2275287"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291330412"/>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0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9" name="Shape 209"/>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210" name="Shape 210"/>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211" name="Shape 211"/>
          <p:cNvSpPr>
            <a:spLocks noGrp="1"/>
          </p:cNvSpPr>
          <p:nvPr>
            <p:ph type="pic" sz="half" idx="13"/>
          </p:nvPr>
        </p:nvSpPr>
        <p:spPr>
          <a:xfrm>
            <a:off x="6106053" y="2450410"/>
            <a:ext cx="5476348" cy="3394077"/>
          </a:xfrm>
          <a:prstGeom prst="rect">
            <a:avLst/>
          </a:prstGeom>
        </p:spPr>
        <p:txBody>
          <a:bodyPr lIns="91439" rIns="91439">
            <a:noAutofit/>
          </a:bodyPr>
          <a:lstStyle/>
          <a:p>
            <a:endParaRPr/>
          </a:p>
        </p:txBody>
      </p:sp>
      <p:grpSp>
        <p:nvGrpSpPr>
          <p:cNvPr id="214" name="Group 214"/>
          <p:cNvGrpSpPr/>
          <p:nvPr/>
        </p:nvGrpSpPr>
        <p:grpSpPr>
          <a:xfrm>
            <a:off x="10229849" y="248649"/>
            <a:ext cx="1847852" cy="518271"/>
            <a:chOff x="0" y="0"/>
            <a:chExt cx="1385888" cy="388701"/>
          </a:xfrm>
        </p:grpSpPr>
        <p:sp>
          <p:nvSpPr>
            <p:cNvPr id="212" name="Shape 212"/>
            <p:cNvSpPr/>
            <p:nvPr/>
          </p:nvSpPr>
          <p:spPr>
            <a:xfrm>
              <a:off x="0" y="0"/>
              <a:ext cx="1385889" cy="354291"/>
            </a:xfrm>
            <a:prstGeom prst="rect">
              <a:avLst/>
            </a:prstGeom>
            <a:solidFill>
              <a:srgbClr val="00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sz="2400"/>
            </a:p>
          </p:txBody>
        </p:sp>
        <p:pic>
          <p:nvPicPr>
            <p:cNvPr id="213" name="image11.png" descr="S:\Marketing\Branding templates, logos and guidelines\New Brand\BC Logo Black Country Skills Factory.png"/>
            <p:cNvPicPr>
              <a:picLocks noChangeAspect="1"/>
            </p:cNvPicPr>
            <p:nvPr/>
          </p:nvPicPr>
          <p:blipFill>
            <a:blip r:embed="rId3">
              <a:extLst/>
            </a:blip>
            <a:stretch>
              <a:fillRect/>
            </a:stretch>
          </p:blipFill>
          <p:spPr>
            <a:xfrm>
              <a:off x="79368" y="0"/>
              <a:ext cx="1306521" cy="388702"/>
            </a:xfrm>
            <a:prstGeom prst="rect">
              <a:avLst/>
            </a:prstGeom>
            <a:ln w="12700" cap="flat">
              <a:noFill/>
              <a:miter lim="400000"/>
            </a:ln>
            <a:effectLst/>
          </p:spPr>
        </p:pic>
      </p:grpSp>
      <p:sp>
        <p:nvSpPr>
          <p:cNvPr id="215" name="Shape 215"/>
          <p:cNvSpPr>
            <a:spLocks noGrp="1"/>
          </p:cNvSpPr>
          <p:nvPr>
            <p:ph type="sldNum" sz="quarter" idx="2"/>
          </p:nvPr>
        </p:nvSpPr>
        <p:spPr>
          <a:xfrm>
            <a:off x="2275287"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111048361"/>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1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22" name="Shape 222"/>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223" name="Shape 223"/>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224" name="Shape 224"/>
          <p:cNvSpPr>
            <a:spLocks noGrp="1"/>
          </p:cNvSpPr>
          <p:nvPr>
            <p:ph type="pic" sz="quarter" idx="13"/>
          </p:nvPr>
        </p:nvSpPr>
        <p:spPr>
          <a:xfrm>
            <a:off x="6106052" y="2450410"/>
            <a:ext cx="2650901" cy="3394077"/>
          </a:xfrm>
          <a:prstGeom prst="rect">
            <a:avLst/>
          </a:prstGeom>
        </p:spPr>
        <p:txBody>
          <a:bodyPr lIns="91439" rIns="91439">
            <a:noAutofit/>
          </a:bodyPr>
          <a:lstStyle/>
          <a:p>
            <a:endParaRPr/>
          </a:p>
        </p:txBody>
      </p:sp>
      <p:sp>
        <p:nvSpPr>
          <p:cNvPr id="225" name="Shape 225"/>
          <p:cNvSpPr>
            <a:spLocks noGrp="1"/>
          </p:cNvSpPr>
          <p:nvPr>
            <p:ph type="pic" sz="quarter" idx="14"/>
          </p:nvPr>
        </p:nvSpPr>
        <p:spPr>
          <a:xfrm>
            <a:off x="8931500" y="2450410"/>
            <a:ext cx="2650901" cy="3394077"/>
          </a:xfrm>
          <a:prstGeom prst="rect">
            <a:avLst/>
          </a:prstGeom>
        </p:spPr>
        <p:txBody>
          <a:bodyPr lIns="91439" rIns="91439">
            <a:noAutofit/>
          </a:bodyPr>
          <a:lstStyle/>
          <a:p>
            <a:endParaRPr/>
          </a:p>
        </p:txBody>
      </p:sp>
      <p:grpSp>
        <p:nvGrpSpPr>
          <p:cNvPr id="228" name="Group 228"/>
          <p:cNvGrpSpPr/>
          <p:nvPr/>
        </p:nvGrpSpPr>
        <p:grpSpPr>
          <a:xfrm>
            <a:off x="10229849" y="248649"/>
            <a:ext cx="1847852" cy="518271"/>
            <a:chOff x="0" y="0"/>
            <a:chExt cx="1385888" cy="388701"/>
          </a:xfrm>
        </p:grpSpPr>
        <p:sp>
          <p:nvSpPr>
            <p:cNvPr id="226" name="Shape 226"/>
            <p:cNvSpPr/>
            <p:nvPr/>
          </p:nvSpPr>
          <p:spPr>
            <a:xfrm>
              <a:off x="0" y="0"/>
              <a:ext cx="1385889" cy="354291"/>
            </a:xfrm>
            <a:prstGeom prst="rect">
              <a:avLst/>
            </a:prstGeom>
            <a:solidFill>
              <a:srgbClr val="000000"/>
            </a:solidFill>
            <a:ln w="12700" cap="flat">
              <a:noFill/>
              <a:miter lim="400000"/>
            </a:ln>
            <a:effectLst>
              <a:outerShdw blurRad="38100" dist="23000" dir="5400000" rotWithShape="0">
                <a:srgbClr val="000000">
                  <a:alpha val="35000"/>
                </a:srgbClr>
              </a:outerShdw>
            </a:effectLst>
          </p:spPr>
          <p:txBody>
            <a:bodyPr wrap="square" lIns="45719" tIns="45719" rIns="45719" bIns="45719" numCol="1" anchor="ctr">
              <a:noAutofit/>
            </a:bodyPr>
            <a:lstStyle/>
            <a:p>
              <a:pPr algn="ctr">
                <a:defRPr>
                  <a:solidFill>
                    <a:srgbClr val="FFFFFF"/>
                  </a:solidFill>
                </a:defRPr>
              </a:pPr>
              <a:endParaRPr sz="2400"/>
            </a:p>
          </p:txBody>
        </p:sp>
        <p:pic>
          <p:nvPicPr>
            <p:cNvPr id="227" name="image11.png" descr="S:\Marketing\Branding templates, logos and guidelines\New Brand\BC Logo Black Country Skills Factory.png"/>
            <p:cNvPicPr>
              <a:picLocks noChangeAspect="1"/>
            </p:cNvPicPr>
            <p:nvPr/>
          </p:nvPicPr>
          <p:blipFill>
            <a:blip r:embed="rId3">
              <a:extLst/>
            </a:blip>
            <a:stretch>
              <a:fillRect/>
            </a:stretch>
          </p:blipFill>
          <p:spPr>
            <a:xfrm>
              <a:off x="79368" y="0"/>
              <a:ext cx="1306521" cy="388702"/>
            </a:xfrm>
            <a:prstGeom prst="rect">
              <a:avLst/>
            </a:prstGeom>
            <a:ln w="12700" cap="flat">
              <a:noFill/>
              <a:miter lim="400000"/>
            </a:ln>
            <a:effectLst/>
          </p:spPr>
        </p:pic>
      </p:grpSp>
      <p:sp>
        <p:nvSpPr>
          <p:cNvPr id="229" name="Shape 229"/>
          <p:cNvSpPr>
            <a:spLocks noGrp="1"/>
          </p:cNvSpPr>
          <p:nvPr>
            <p:ph type="sldNum" sz="quarter" idx="2"/>
          </p:nvPr>
        </p:nvSpPr>
        <p:spPr>
          <a:xfrm>
            <a:off x="2275287"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1343069271"/>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4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44" name="Shape 244"/>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245" name="Shape 245"/>
          <p:cNvSpPr>
            <a:spLocks noGrp="1"/>
          </p:cNvSpPr>
          <p:nvPr>
            <p:ph type="body" idx="1"/>
          </p:nvPr>
        </p:nvSpPr>
        <p:spPr>
          <a:xfrm>
            <a:off x="609600" y="2446849"/>
            <a:ext cx="10972800" cy="384806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6" name="Shape 246"/>
          <p:cNvSpPr>
            <a:spLocks noGrp="1"/>
          </p:cNvSpPr>
          <p:nvPr>
            <p:ph type="sldNum" sz="quarter" idx="2"/>
          </p:nvPr>
        </p:nvSpPr>
        <p:spPr>
          <a:xfrm>
            <a:off x="2980267"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256919205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2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3" name="Shape 253"/>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254" name="Shape 254"/>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255" name="Shape 255"/>
          <p:cNvSpPr>
            <a:spLocks noGrp="1"/>
          </p:cNvSpPr>
          <p:nvPr>
            <p:ph type="sldNum" sz="quarter" idx="2"/>
          </p:nvPr>
        </p:nvSpPr>
        <p:spPr>
          <a:xfrm>
            <a:off x="2980267"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4030265261"/>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13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2" name="Shape 262"/>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263" name="Shape 263"/>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264" name="Shape 264"/>
          <p:cNvSpPr>
            <a:spLocks noGrp="1"/>
          </p:cNvSpPr>
          <p:nvPr>
            <p:ph type="pic" sz="half" idx="13"/>
          </p:nvPr>
        </p:nvSpPr>
        <p:spPr>
          <a:xfrm>
            <a:off x="6106053" y="2450410"/>
            <a:ext cx="5476348" cy="3394077"/>
          </a:xfrm>
          <a:prstGeom prst="rect">
            <a:avLst/>
          </a:prstGeom>
        </p:spPr>
        <p:txBody>
          <a:bodyPr lIns="91439" rIns="91439">
            <a:noAutofit/>
          </a:bodyPr>
          <a:lstStyle/>
          <a:p>
            <a:endParaRPr/>
          </a:p>
        </p:txBody>
      </p:sp>
      <p:sp>
        <p:nvSpPr>
          <p:cNvPr id="265" name="Shape 265"/>
          <p:cNvSpPr>
            <a:spLocks noGrp="1"/>
          </p:cNvSpPr>
          <p:nvPr>
            <p:ph type="sldNum" sz="quarter" idx="2"/>
          </p:nvPr>
        </p:nvSpPr>
        <p:spPr>
          <a:xfrm>
            <a:off x="2980267"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540214494"/>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14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2" name="Shape 272"/>
          <p:cNvSpPr>
            <a:spLocks noGrp="1"/>
          </p:cNvSpPr>
          <p:nvPr>
            <p:ph type="body" sz="half" idx="1"/>
          </p:nvPr>
        </p:nvSpPr>
        <p:spPr>
          <a:xfrm>
            <a:off x="609600" y="2450410"/>
            <a:ext cx="5384800" cy="3394077"/>
          </a:xfrm>
          <a:prstGeom prst="rect">
            <a:avLst/>
          </a:prstGeom>
        </p:spPr>
        <p:txBody>
          <a:bodyPr/>
          <a:lstStyle>
            <a:lvl1pPr>
              <a:spcBef>
                <a:spcPts val="667"/>
              </a:spcBef>
              <a:defRPr sz="3200"/>
            </a:lvl1pPr>
            <a:lvl2pPr marL="1066773" indent="-457189">
              <a:spcBef>
                <a:spcPts val="667"/>
              </a:spcBef>
              <a:defRPr sz="3200"/>
            </a:lvl2pPr>
            <a:lvl3pPr marL="1625559" indent="-406390">
              <a:spcBef>
                <a:spcPts val="667"/>
              </a:spcBef>
              <a:defRPr sz="3200"/>
            </a:lvl3pPr>
            <a:lvl4pPr marL="2285943" indent="-457189">
              <a:spcBef>
                <a:spcPts val="667"/>
              </a:spcBef>
              <a:defRPr sz="3200"/>
            </a:lvl4pPr>
            <a:lvl5pPr marL="2960839" indent="-522500">
              <a:spcBef>
                <a:spcPts val="667"/>
              </a:spcBef>
              <a:defRPr sz="3200"/>
            </a:lvl5pPr>
          </a:lstStyle>
          <a:p>
            <a:r>
              <a:t>Body Level One</a:t>
            </a:r>
          </a:p>
          <a:p>
            <a:pPr lvl="1"/>
            <a:r>
              <a:t>Body Level Two</a:t>
            </a:r>
          </a:p>
          <a:p>
            <a:pPr lvl="2"/>
            <a:r>
              <a:t>Body Level Three</a:t>
            </a:r>
          </a:p>
          <a:p>
            <a:pPr lvl="3"/>
            <a:r>
              <a:t>Body Level Four</a:t>
            </a:r>
          </a:p>
          <a:p>
            <a:pPr lvl="4"/>
            <a:r>
              <a:t>Body Level Five</a:t>
            </a:r>
          </a:p>
        </p:txBody>
      </p:sp>
      <p:sp>
        <p:nvSpPr>
          <p:cNvPr id="273" name="Shape 273"/>
          <p:cNvSpPr>
            <a:spLocks noGrp="1"/>
          </p:cNvSpPr>
          <p:nvPr>
            <p:ph type="title"/>
          </p:nvPr>
        </p:nvSpPr>
        <p:spPr>
          <a:xfrm>
            <a:off x="609600" y="1121285"/>
            <a:ext cx="10972800" cy="1143001"/>
          </a:xfrm>
          <a:prstGeom prst="rect">
            <a:avLst/>
          </a:prstGeom>
        </p:spPr>
        <p:txBody>
          <a:bodyPr anchor="ctr"/>
          <a:lstStyle>
            <a:lvl1pPr>
              <a:defRPr>
                <a:solidFill>
                  <a:srgbClr val="000000"/>
                </a:solidFill>
              </a:defRPr>
            </a:lvl1pPr>
          </a:lstStyle>
          <a:p>
            <a:r>
              <a:t>Title Text</a:t>
            </a:r>
          </a:p>
        </p:txBody>
      </p:sp>
      <p:sp>
        <p:nvSpPr>
          <p:cNvPr id="274" name="Shape 274"/>
          <p:cNvSpPr>
            <a:spLocks noGrp="1"/>
          </p:cNvSpPr>
          <p:nvPr>
            <p:ph type="pic" sz="quarter" idx="13"/>
          </p:nvPr>
        </p:nvSpPr>
        <p:spPr>
          <a:xfrm>
            <a:off x="6106052" y="2450410"/>
            <a:ext cx="2650901" cy="3394077"/>
          </a:xfrm>
          <a:prstGeom prst="rect">
            <a:avLst/>
          </a:prstGeom>
        </p:spPr>
        <p:txBody>
          <a:bodyPr lIns="91439" rIns="91439">
            <a:noAutofit/>
          </a:bodyPr>
          <a:lstStyle/>
          <a:p>
            <a:endParaRPr/>
          </a:p>
        </p:txBody>
      </p:sp>
      <p:sp>
        <p:nvSpPr>
          <p:cNvPr id="275" name="Shape 275"/>
          <p:cNvSpPr>
            <a:spLocks noGrp="1"/>
          </p:cNvSpPr>
          <p:nvPr>
            <p:ph type="pic" sz="quarter" idx="14"/>
          </p:nvPr>
        </p:nvSpPr>
        <p:spPr>
          <a:xfrm>
            <a:off x="8931500" y="2450410"/>
            <a:ext cx="2650901" cy="3394077"/>
          </a:xfrm>
          <a:prstGeom prst="rect">
            <a:avLst/>
          </a:prstGeom>
        </p:spPr>
        <p:txBody>
          <a:bodyPr lIns="91439" rIns="91439">
            <a:noAutofit/>
          </a:bodyPr>
          <a:lstStyle/>
          <a:p>
            <a:endParaRPr/>
          </a:p>
        </p:txBody>
      </p:sp>
      <p:sp>
        <p:nvSpPr>
          <p:cNvPr id="276" name="Shape 276"/>
          <p:cNvSpPr>
            <a:spLocks noGrp="1"/>
          </p:cNvSpPr>
          <p:nvPr>
            <p:ph type="sldNum" sz="quarter" idx="2"/>
          </p:nvPr>
        </p:nvSpPr>
        <p:spPr>
          <a:xfrm>
            <a:off x="2980267" y="6475877"/>
            <a:ext cx="292707" cy="297454"/>
          </a:xfrm>
          <a:prstGeom prst="rect">
            <a:avLst/>
          </a:prstGeom>
        </p:spPr>
        <p:txBody>
          <a:bodyPr anchor="t"/>
          <a:lstStyle>
            <a:lvl1pPr algn="l">
              <a:defRPr sz="1333">
                <a:solidFill>
                  <a:srgbClr val="FFFFFF"/>
                </a:solidFill>
                <a:latin typeface="Avant Garde Demi BT"/>
                <a:ea typeface="Avant Garde Demi BT"/>
                <a:cs typeface="Avant Garde Demi BT"/>
                <a:sym typeface="Avant Garde Demi BT"/>
              </a:defRPr>
            </a:lvl1pPr>
          </a:lstStyle>
          <a:p>
            <a:fld id="{86CB4B4D-7CA3-9044-876B-883B54F8677D}" type="slidenum">
              <a:t>‹#›</a:t>
            </a:fld>
            <a:endParaRPr/>
          </a:p>
        </p:txBody>
      </p:sp>
    </p:spTree>
    <p:extLst>
      <p:ext uri="{BB962C8B-B14F-4D97-AF65-F5344CB8AC3E}">
        <p14:creationId xmlns:p14="http://schemas.microsoft.com/office/powerpoint/2010/main" val="4089715955"/>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2B17BD-68D3-514F-ABF1-840D43ACAF6F}" type="datetimeFigureOut">
              <a:rPr lang="en-US" smtClean="0"/>
              <a:t>3/6/2019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65052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2B17BD-68D3-514F-ABF1-840D43ACAF6F}" type="datetimeFigureOut">
              <a:rPr lang="en-US" smtClean="0"/>
              <a:t>3/6/2019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405996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2B17BD-68D3-514F-ABF1-840D43ACAF6F}" type="datetimeFigureOut">
              <a:rPr lang="en-US" smtClean="0"/>
              <a:t>3/6/2019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816120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B17BD-68D3-514F-ABF1-840D43ACAF6F}"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345277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92B17BD-68D3-514F-ABF1-840D43ACAF6F}" type="datetimeFigureOut">
              <a:rPr lang="en-US" smtClean="0"/>
              <a:t>3/6/2019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3F06B1-8598-804A-8861-32FAC6A5F10B}" type="slidenum">
              <a:rPr lang="en-US" smtClean="0"/>
              <a:t>‹#›</a:t>
            </a:fld>
            <a:endParaRPr lang="en-US"/>
          </a:p>
        </p:txBody>
      </p:sp>
    </p:spTree>
    <p:extLst>
      <p:ext uri="{BB962C8B-B14F-4D97-AF65-F5344CB8AC3E}">
        <p14:creationId xmlns:p14="http://schemas.microsoft.com/office/powerpoint/2010/main" val="137646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6.jp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2B17BD-68D3-514F-ABF1-840D43ACAF6F}" type="datetimeFigureOut">
              <a:rPr lang="en-US" smtClean="0"/>
              <a:t>3/6/2019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3F06B1-8598-804A-8861-32FAC6A5F10B}" type="slidenum">
              <a:rPr lang="en-US" smtClean="0"/>
              <a:t>‹#›</a:t>
            </a:fld>
            <a:endParaRPr lang="en-US"/>
          </a:p>
        </p:txBody>
      </p:sp>
    </p:spTree>
    <p:extLst>
      <p:ext uri="{BB962C8B-B14F-4D97-AF65-F5344CB8AC3E}">
        <p14:creationId xmlns:p14="http://schemas.microsoft.com/office/powerpoint/2010/main" val="118366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3/6/2019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79146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23"/>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63084" y="2332293"/>
            <a:ext cx="10363201" cy="136207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Title Text</a:t>
            </a:r>
          </a:p>
        </p:txBody>
      </p:sp>
      <p:sp>
        <p:nvSpPr>
          <p:cNvPr id="6" name="Shape 6"/>
          <p:cNvSpPr>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hape 7"/>
          <p:cNvSpPr>
            <a:spLocks noGrp="1"/>
          </p:cNvSpPr>
          <p:nvPr>
            <p:ph type="sldNum" sz="quarter" idx="2"/>
          </p:nvPr>
        </p:nvSpPr>
        <p:spPr>
          <a:xfrm>
            <a:off x="8404819" y="6187073"/>
            <a:ext cx="332781" cy="338554"/>
          </a:xfrm>
          <a:prstGeom prst="rect">
            <a:avLst/>
          </a:prstGeom>
          <a:ln w="12700">
            <a:miter lim="400000"/>
          </a:ln>
        </p:spPr>
        <p:txBody>
          <a:bodyPr wrap="none" lIns="45719" rIns="45719" anchor="ctr">
            <a:spAutoFit/>
          </a:bodyPr>
          <a:lstStyle>
            <a:lvl1pPr algn="r">
              <a:defRPr sz="1600"/>
            </a:lvl1pPr>
          </a:lstStyle>
          <a:p>
            <a:fld id="{86CB4B4D-7CA3-9044-876B-883B54F8677D}" type="slidenum">
              <a:t>‹#›</a:t>
            </a:fld>
            <a:endParaRPr/>
          </a:p>
        </p:txBody>
      </p:sp>
    </p:spTree>
    <p:extLst>
      <p:ext uri="{BB962C8B-B14F-4D97-AF65-F5344CB8AC3E}">
        <p14:creationId xmlns:p14="http://schemas.microsoft.com/office/powerpoint/2010/main" val="6173667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Lst>
  <p:transition spd="med"/>
  <p:txStyles>
    <p:titleStyle>
      <a:lvl1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1pPr>
      <a:lvl2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2pPr>
      <a:lvl3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3pPr>
      <a:lvl4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4pPr>
      <a:lvl5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5pPr>
      <a:lvl6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6pPr>
      <a:lvl7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7pPr>
      <a:lvl8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8pPr>
      <a:lvl9pPr marL="0" marR="0" indent="0" algn="ctr" defTabSz="609585" rtl="0" latinLnBrk="0">
        <a:lnSpc>
          <a:spcPct val="100000"/>
        </a:lnSpc>
        <a:spcBef>
          <a:spcPts val="0"/>
        </a:spcBef>
        <a:spcAft>
          <a:spcPts val="0"/>
        </a:spcAft>
        <a:buClrTx/>
        <a:buSzTx/>
        <a:buFontTx/>
        <a:buNone/>
        <a:tabLst/>
        <a:defRPr sz="4267" b="0" i="0" u="none" strike="noStrike" cap="none" spc="0" baseline="0">
          <a:ln>
            <a:noFill/>
          </a:ln>
          <a:solidFill>
            <a:srgbClr val="FFFFFF"/>
          </a:solidFill>
          <a:uFillTx/>
          <a:latin typeface="AvantGarde BdOb BT"/>
          <a:ea typeface="AvantGarde BdOb BT"/>
          <a:cs typeface="AvantGarde BdOb BT"/>
          <a:sym typeface="AvantGarde BdOb BT"/>
        </a:defRPr>
      </a:lvl9pPr>
    </p:titleStyle>
    <p:bodyStyle>
      <a:lvl1pPr marL="457189" marR="0" indent="-457189"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1pPr>
      <a:lvl2pPr marL="1054074" marR="0" indent="-444489"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2pPr>
      <a:lvl3pPr marL="1645878" marR="0" indent="-426708"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3pPr>
      <a:lvl4pPr marL="2302876" marR="0" indent="-474121"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4pPr>
      <a:lvl5pPr marL="2971726" marR="0" indent="-533387"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5pPr>
      <a:lvl6pPr marL="3474632" marR="0" indent="-426708"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6pPr>
      <a:lvl7pPr marL="4084217" marR="0" indent="-426708"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7pPr>
      <a:lvl8pPr marL="4693803" marR="0" indent="-426709"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8pPr>
      <a:lvl9pPr marL="5303387" marR="0" indent="-426709" algn="l" defTabSz="609585" rtl="0" latinLnBrk="0">
        <a:lnSpc>
          <a:spcPct val="100000"/>
        </a:lnSpc>
        <a:spcBef>
          <a:spcPts val="800"/>
        </a:spcBef>
        <a:spcAft>
          <a:spcPts val="0"/>
        </a:spcAft>
        <a:buClrTx/>
        <a:buSzPct val="100000"/>
        <a:buFont typeface="Arial"/>
        <a:buChar char="•"/>
        <a:tabLst/>
        <a:defRPr sz="3733" b="0" i="0" u="none" strike="noStrike" cap="none" spc="0" baseline="0">
          <a:ln>
            <a:noFill/>
          </a:ln>
          <a:solidFill>
            <a:srgbClr val="000000"/>
          </a:solidFill>
          <a:uFillTx/>
          <a:latin typeface="Avant Garde Demi BT"/>
          <a:ea typeface="Avant Garde Demi BT"/>
          <a:cs typeface="Avant Garde Demi BT"/>
          <a:sym typeface="Avant Garde Demi BT"/>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1pPr>
      <a:lvl2pPr marL="0" marR="0" indent="609585"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2pPr>
      <a:lvl3pPr marL="0" marR="0" indent="1219170"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3pPr>
      <a:lvl4pPr marL="0" marR="0" indent="1828754"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4pPr>
      <a:lvl5pPr marL="0" marR="0" indent="2438339"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5pPr>
      <a:lvl6pPr marL="0" marR="0" indent="3047924"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6pPr>
      <a:lvl7pPr marL="0" marR="0" indent="3657509"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7pPr>
      <a:lvl8pPr marL="0" marR="0" indent="4267093"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8pPr>
      <a:lvl9pPr marL="0" marR="0" indent="4876678" algn="r" defTabSz="609585"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hyperlink" Target="mailto:jim.morris@youthsporttrust.org" TargetMode="External"/><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png"/><Relationship Id="rId1" Type="http://schemas.openxmlformats.org/officeDocument/2006/relationships/slideLayout" Target="../slideLayouts/slideLayout30.xml"/><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3.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package" Target="../embeddings/Microsoft_Excel_Worksheet1.xlsx"/></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182BC6B-56D1-8E4A-A43D-A3FD4DC878A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9118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11" y="122518"/>
            <a:ext cx="9404723" cy="1400530"/>
          </a:xfrm>
        </p:spPr>
        <p:txBody>
          <a:bodyPr/>
          <a:lstStyle/>
          <a:p>
            <a:r>
              <a:rPr lang="en-GB" dirty="0"/>
              <a:t>Data informing change: Impact!</a:t>
            </a:r>
          </a:p>
        </p:txBody>
      </p:sp>
      <p:sp>
        <p:nvSpPr>
          <p:cNvPr id="3" name="Content Placeholder 2"/>
          <p:cNvSpPr>
            <a:spLocks noGrp="1"/>
          </p:cNvSpPr>
          <p:nvPr>
            <p:ph idx="1"/>
          </p:nvPr>
        </p:nvSpPr>
        <p:spPr>
          <a:xfrm>
            <a:off x="138111" y="1011517"/>
            <a:ext cx="11859156" cy="5626350"/>
          </a:xfrm>
        </p:spPr>
        <p:txBody>
          <a:bodyPr>
            <a:normAutofit fontScale="77500" lnSpcReduction="20000"/>
          </a:bodyPr>
          <a:lstStyle/>
          <a:p>
            <a:pPr marL="0" indent="0">
              <a:buNone/>
            </a:pPr>
            <a:r>
              <a:rPr lang="en-GB" dirty="0">
                <a:solidFill>
                  <a:schemeClr val="tx1"/>
                </a:solidFill>
              </a:rPr>
              <a:t>Issue: Girls engagement and attainment dipped</a:t>
            </a:r>
          </a:p>
          <a:p>
            <a:pPr marL="0" indent="0">
              <a:buNone/>
            </a:pPr>
            <a:endParaRPr lang="en-GB" dirty="0">
              <a:solidFill>
                <a:schemeClr val="tx1"/>
              </a:solidFill>
            </a:endParaRPr>
          </a:p>
          <a:p>
            <a:pPr marL="0" indent="0">
              <a:buNone/>
            </a:pPr>
            <a:r>
              <a:rPr lang="en-GB" u="sng" dirty="0">
                <a:solidFill>
                  <a:schemeClr val="tx1"/>
                </a:solidFill>
              </a:rPr>
              <a:t>How did we use our sports premium money effectively to enable change? </a:t>
            </a:r>
          </a:p>
          <a:p>
            <a:endParaRPr lang="en-GB" dirty="0">
              <a:solidFill>
                <a:schemeClr val="tx1"/>
              </a:solidFill>
            </a:endParaRPr>
          </a:p>
          <a:p>
            <a:endParaRPr lang="en-GB" dirty="0">
              <a:solidFill>
                <a:schemeClr val="tx1"/>
              </a:solidFill>
            </a:endParaRPr>
          </a:p>
          <a:p>
            <a:r>
              <a:rPr lang="en-GB" dirty="0">
                <a:solidFill>
                  <a:schemeClr val="tx1"/>
                </a:solidFill>
              </a:rPr>
              <a:t>This was signposted in data. Assessment of all foundation subjects in depth ensures we can identify need and tailor provision to meet the needs of our children. </a:t>
            </a:r>
          </a:p>
          <a:p>
            <a:endParaRPr lang="en-GB" dirty="0">
              <a:solidFill>
                <a:schemeClr val="tx1"/>
              </a:solidFill>
            </a:endParaRPr>
          </a:p>
          <a:p>
            <a:r>
              <a:rPr lang="en-GB" dirty="0">
                <a:solidFill>
                  <a:schemeClr val="tx1"/>
                </a:solidFill>
              </a:rPr>
              <a:t>Sports Premium money was then used to run a lunch time girls football club. Therefore the girls who were </a:t>
            </a:r>
            <a:r>
              <a:rPr lang="en-GB" b="1" u="sng" dirty="0">
                <a:solidFill>
                  <a:schemeClr val="accent6"/>
                </a:solidFill>
              </a:rPr>
              <a:t>targeted</a:t>
            </a:r>
            <a:r>
              <a:rPr lang="en-GB" dirty="0">
                <a:solidFill>
                  <a:schemeClr val="tx1"/>
                </a:solidFill>
              </a:rPr>
              <a:t> across school were engaged in this. </a:t>
            </a:r>
          </a:p>
          <a:p>
            <a:pPr marL="0" indent="0">
              <a:buNone/>
            </a:pPr>
            <a:endParaRPr lang="en-GB" dirty="0">
              <a:solidFill>
                <a:schemeClr val="tx1"/>
              </a:solidFill>
            </a:endParaRPr>
          </a:p>
          <a:p>
            <a:pPr marL="0" indent="0">
              <a:buNone/>
            </a:pPr>
            <a:r>
              <a:rPr lang="en-GB" u="sng" dirty="0">
                <a:solidFill>
                  <a:schemeClr val="tx1"/>
                </a:solidFill>
              </a:rPr>
              <a:t>Impact </a:t>
            </a:r>
          </a:p>
          <a:p>
            <a:endParaRPr lang="en-GB" dirty="0">
              <a:solidFill>
                <a:schemeClr val="tx1"/>
              </a:solidFill>
            </a:endParaRPr>
          </a:p>
          <a:p>
            <a:r>
              <a:rPr lang="en-GB" dirty="0">
                <a:solidFill>
                  <a:schemeClr val="tx1"/>
                </a:solidFill>
              </a:rPr>
              <a:t>Attainment data has shown gap towards ARE has closed or is closing at  a rate identified as better than expected progress. </a:t>
            </a:r>
          </a:p>
          <a:p>
            <a:r>
              <a:rPr lang="en-GB" dirty="0">
                <a:solidFill>
                  <a:schemeClr val="tx1"/>
                </a:solidFill>
              </a:rPr>
              <a:t>Self esteem of the children has improved as well as fitness. This has been evidenced within termly pupil voice. </a:t>
            </a:r>
          </a:p>
          <a:p>
            <a:pPr marL="0" indent="0">
              <a:buNone/>
            </a:pPr>
            <a:endParaRPr lang="en-GB" dirty="0">
              <a:solidFill>
                <a:schemeClr val="tx1"/>
              </a:solidFill>
            </a:endParaRPr>
          </a:p>
          <a:p>
            <a:pPr marL="0" indent="0">
              <a:buNone/>
            </a:pPr>
            <a:r>
              <a:rPr lang="en-GB" dirty="0">
                <a:solidFill>
                  <a:schemeClr val="tx1"/>
                </a:solidFill>
              </a:rPr>
              <a:t>“I love going to the lunchtime football group, it is always fun and now I am better at football than most of the boys!“ Year 6 pupil. </a:t>
            </a:r>
          </a:p>
        </p:txBody>
      </p:sp>
    </p:spTree>
    <p:extLst>
      <p:ext uri="{BB962C8B-B14F-4D97-AF65-F5344CB8AC3E}">
        <p14:creationId xmlns:p14="http://schemas.microsoft.com/office/powerpoint/2010/main" val="898905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8" y="0"/>
            <a:ext cx="10126132" cy="1400530"/>
          </a:xfrm>
        </p:spPr>
        <p:txBody>
          <a:bodyPr/>
          <a:lstStyle/>
          <a:p>
            <a:r>
              <a:rPr lang="en-GB" dirty="0"/>
              <a:t>What was our starting point for active 30? </a:t>
            </a:r>
          </a:p>
        </p:txBody>
      </p:sp>
      <p:sp>
        <p:nvSpPr>
          <p:cNvPr id="3" name="Content Placeholder 2"/>
          <p:cNvSpPr>
            <a:spLocks noGrp="1"/>
          </p:cNvSpPr>
          <p:nvPr>
            <p:ph idx="1"/>
          </p:nvPr>
        </p:nvSpPr>
        <p:spPr>
          <a:xfrm>
            <a:off x="110068" y="1481602"/>
            <a:ext cx="11139777" cy="4195481"/>
          </a:xfrm>
        </p:spPr>
        <p:txBody>
          <a:bodyPr/>
          <a:lstStyle/>
          <a:p>
            <a:r>
              <a:rPr lang="en-GB" dirty="0">
                <a:solidFill>
                  <a:schemeClr val="tx1"/>
                </a:solidFill>
              </a:rPr>
              <a:t>The active lives survey is a great initiative to gain information about large proportions of your children in school about: Wellbeing, enjoyment of physical activity as well as participation and activity levels during the day.</a:t>
            </a:r>
          </a:p>
          <a:p>
            <a:pPr marL="0" indent="0">
              <a:buNone/>
            </a:pPr>
            <a:r>
              <a:rPr lang="en-GB" dirty="0">
                <a:solidFill>
                  <a:schemeClr val="tx1"/>
                </a:solidFill>
              </a:rPr>
              <a:t> </a:t>
            </a:r>
          </a:p>
          <a:p>
            <a:r>
              <a:rPr lang="en-GB" dirty="0">
                <a:solidFill>
                  <a:schemeClr val="tx1"/>
                </a:solidFill>
              </a:rPr>
              <a:t>This information can then be used to inform planning and targeted intervention where required.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85" y="4208675"/>
            <a:ext cx="7483488" cy="2469094"/>
          </a:xfrm>
          <a:prstGeom prst="rect">
            <a:avLst/>
          </a:prstGeom>
        </p:spPr>
      </p:pic>
      <p:sp>
        <p:nvSpPr>
          <p:cNvPr id="5" name="TextBox 4"/>
          <p:cNvSpPr txBox="1"/>
          <p:nvPr/>
        </p:nvSpPr>
        <p:spPr>
          <a:xfrm>
            <a:off x="7814724" y="4843057"/>
            <a:ext cx="4097781"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This information allowed us to understand our curriculum was tailored and pitched correctly for our children. </a:t>
            </a:r>
          </a:p>
        </p:txBody>
      </p:sp>
    </p:spTree>
    <p:extLst>
      <p:ext uri="{BB962C8B-B14F-4D97-AF65-F5344CB8AC3E}">
        <p14:creationId xmlns:p14="http://schemas.microsoft.com/office/powerpoint/2010/main" val="4039620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111" y="139451"/>
            <a:ext cx="9404723" cy="1400530"/>
          </a:xfrm>
        </p:spPr>
        <p:txBody>
          <a:bodyPr/>
          <a:lstStyle/>
          <a:p>
            <a:r>
              <a:rPr lang="en-GB" dirty="0"/>
              <a:t>How do we review our action plan for the coming year? </a:t>
            </a:r>
          </a:p>
        </p:txBody>
      </p:sp>
      <p:sp>
        <p:nvSpPr>
          <p:cNvPr id="3" name="Content Placeholder 2"/>
          <p:cNvSpPr>
            <a:spLocks noGrp="1"/>
          </p:cNvSpPr>
          <p:nvPr>
            <p:ph idx="1"/>
          </p:nvPr>
        </p:nvSpPr>
        <p:spPr>
          <a:xfrm>
            <a:off x="366712" y="1641582"/>
            <a:ext cx="11376554" cy="534351"/>
          </a:xfrm>
        </p:spPr>
        <p:txBody>
          <a:bodyPr/>
          <a:lstStyle/>
          <a:p>
            <a:r>
              <a:rPr lang="en-GB" dirty="0"/>
              <a:t>Where we identified need we were able to act.</a:t>
            </a:r>
          </a:p>
        </p:txBody>
      </p:sp>
      <p:sp>
        <p:nvSpPr>
          <p:cNvPr id="4" name="TextBox 3"/>
          <p:cNvSpPr txBox="1"/>
          <p:nvPr/>
        </p:nvSpPr>
        <p:spPr>
          <a:xfrm>
            <a:off x="4157133" y="2066669"/>
            <a:ext cx="8034867"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sng" strike="noStrike" kern="1200" cap="none" spc="0" normalizeH="0" baseline="0" noProof="0" dirty="0">
                <a:ln>
                  <a:noFill/>
                </a:ln>
                <a:solidFill>
                  <a:prstClr val="white"/>
                </a:solidFill>
                <a:effectLst/>
                <a:uLnTx/>
                <a:uFillTx/>
                <a:latin typeface="Century Gothic" panose="020B0502020202020204"/>
                <a:ea typeface="+mn-ea"/>
                <a:cs typeface="+mn-cs"/>
              </a:rPr>
              <a:t>How did we act?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eriod"/>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We used the sports premium funding to create lunch time intervention groups (girls/SEN). The coaches we employ at lunchtime run active sports lunch times, which are timetabled to ensure a range of activities.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2. Using the active schools planner which identifies sedentary behaviour in class rooms by grading hot through to cold we saw our hall was very cold in the morning (no use) so…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3. We trained staff to deliver active literacy before school to make use of the hall space we had and to ensure more children were able to not only get their active 30 minutes in school but also their daily 60 minutes as per guidelines. As well as target children who are SEN.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62" y="2175933"/>
            <a:ext cx="3870841" cy="3973184"/>
          </a:xfrm>
          <a:prstGeom prst="rect">
            <a:avLst/>
          </a:prstGeom>
        </p:spPr>
      </p:pic>
    </p:spTree>
    <p:extLst>
      <p:ext uri="{BB962C8B-B14F-4D97-AF65-F5344CB8AC3E}">
        <p14:creationId xmlns:p14="http://schemas.microsoft.com/office/powerpoint/2010/main" val="427795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766" y="72467"/>
            <a:ext cx="10209075" cy="741833"/>
          </a:xfrm>
        </p:spPr>
        <p:txBody>
          <a:bodyPr/>
          <a:lstStyle/>
          <a:p>
            <a:r>
              <a:rPr lang="en-GB" sz="4800" dirty="0"/>
              <a:t>Active schools planner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6" y="755374"/>
            <a:ext cx="8984759" cy="16061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66" y="2457252"/>
            <a:ext cx="6948630" cy="4230050"/>
          </a:xfrm>
          <a:prstGeom prst="rect">
            <a:avLst/>
          </a:prstGeom>
        </p:spPr>
      </p:pic>
      <p:sp>
        <p:nvSpPr>
          <p:cNvPr id="6" name="TextBox 5"/>
          <p:cNvSpPr txBox="1"/>
          <p:nvPr/>
        </p:nvSpPr>
        <p:spPr>
          <a:xfrm>
            <a:off x="7052396" y="2716984"/>
            <a:ext cx="5041538" cy="3970318"/>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After our feedback from the active lives survey we conducted the active schools planner heat map.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In year 3 for example we identified sedentary behaviours throughout the day.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To combat this we embedded a policy of ensuring we have ‘yellow’ lessons in literacy and maths at least once a week.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Also we warmup for the day, active body active mind  </a:t>
            </a:r>
          </a:p>
        </p:txBody>
      </p:sp>
      <p:sp>
        <p:nvSpPr>
          <p:cNvPr id="7" name="TextBox 6"/>
          <p:cNvSpPr txBox="1"/>
          <p:nvPr/>
        </p:nvSpPr>
        <p:spPr>
          <a:xfrm>
            <a:off x="9191707" y="2178657"/>
            <a:ext cx="119269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Year 3: </a:t>
            </a:r>
          </a:p>
        </p:txBody>
      </p:sp>
    </p:spTree>
    <p:extLst>
      <p:ext uri="{BB962C8B-B14F-4D97-AF65-F5344CB8AC3E}">
        <p14:creationId xmlns:p14="http://schemas.microsoft.com/office/powerpoint/2010/main" val="3111434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69" y="2262632"/>
            <a:ext cx="7140276" cy="4195762"/>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9" y="107829"/>
            <a:ext cx="8984759" cy="1391479"/>
          </a:xfrm>
          <a:prstGeom prst="rect">
            <a:avLst/>
          </a:prstGeom>
        </p:spPr>
      </p:pic>
      <p:sp>
        <p:nvSpPr>
          <p:cNvPr id="6" name="TextBox 5"/>
          <p:cNvSpPr txBox="1"/>
          <p:nvPr/>
        </p:nvSpPr>
        <p:spPr>
          <a:xfrm>
            <a:off x="7363059" y="1554967"/>
            <a:ext cx="4603653"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As you can see the difference has been profound on activity levels.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Impact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Physical activity levels across school have improved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PE data is at an all time high across school at 86% </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059" y="4140290"/>
            <a:ext cx="4120621" cy="2658605"/>
          </a:xfrm>
          <a:prstGeom prst="rect">
            <a:avLst/>
          </a:prstGeom>
        </p:spPr>
      </p:pic>
      <p:sp>
        <p:nvSpPr>
          <p:cNvPr id="9" name="TextBox 8"/>
          <p:cNvSpPr txBox="1"/>
          <p:nvPr/>
        </p:nvSpPr>
        <p:spPr>
          <a:xfrm>
            <a:off x="81569" y="1796994"/>
            <a:ext cx="101822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Year 3: </a:t>
            </a:r>
          </a:p>
        </p:txBody>
      </p:sp>
    </p:spTree>
    <p:extLst>
      <p:ext uri="{BB962C8B-B14F-4D97-AF65-F5344CB8AC3E}">
        <p14:creationId xmlns:p14="http://schemas.microsoft.com/office/powerpoint/2010/main" val="3016281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88" y="185676"/>
            <a:ext cx="10129562" cy="1507067"/>
          </a:xfrm>
        </p:spPr>
        <p:txBody>
          <a:bodyPr>
            <a:normAutofit fontScale="90000"/>
          </a:bodyPr>
          <a:lstStyle/>
          <a:p>
            <a:r>
              <a:rPr lang="en-GB" dirty="0"/>
              <a:t>How have we warmed up our classes to ensure we have our active 30? </a:t>
            </a:r>
            <a:br>
              <a:rPr lang="en-GB" dirty="0"/>
            </a:b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230987" y="1692743"/>
            <a:ext cx="11616456" cy="4970450"/>
          </a:xfrm>
        </p:spPr>
        <p:txBody>
          <a:bodyPr>
            <a:normAutofit/>
          </a:bodyPr>
          <a:lstStyle/>
          <a:p>
            <a:r>
              <a:rPr lang="en-GB" dirty="0"/>
              <a:t>Active literacy/maths – Used in the hall to prevent the space being ‘cold’. </a:t>
            </a:r>
          </a:p>
          <a:p>
            <a:endParaRPr lang="en-GB" dirty="0"/>
          </a:p>
          <a:p>
            <a:r>
              <a:rPr lang="en-GB" dirty="0"/>
              <a:t>Cool Kids programme – For SEN learners and children with motor skill development issues. </a:t>
            </a:r>
          </a:p>
          <a:p>
            <a:endParaRPr lang="en-GB" dirty="0"/>
          </a:p>
          <a:p>
            <a:r>
              <a:rPr lang="en-GB" dirty="0"/>
              <a:t>BBC super movers videos – As a learning tool they use dance to embed concepts.</a:t>
            </a:r>
          </a:p>
          <a:p>
            <a:endParaRPr lang="en-GB" dirty="0"/>
          </a:p>
          <a:p>
            <a:r>
              <a:rPr lang="en-GB" dirty="0"/>
              <a:t>Just dance – As warm up tool in class using YouTube. </a:t>
            </a:r>
          </a:p>
          <a:p>
            <a:endParaRPr lang="en-GB" dirty="0"/>
          </a:p>
          <a:p>
            <a:r>
              <a:rPr lang="en-GB" dirty="0"/>
              <a:t>Practical active lessons – Ensuring children are out of their chair during the lesson preventing the sedentary behaviours an inactive lesson promotes. </a:t>
            </a:r>
          </a:p>
        </p:txBody>
      </p:sp>
    </p:spTree>
    <p:extLst>
      <p:ext uri="{BB962C8B-B14F-4D97-AF65-F5344CB8AC3E}">
        <p14:creationId xmlns:p14="http://schemas.microsoft.com/office/powerpoint/2010/main" val="2266286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965" y="1321400"/>
            <a:ext cx="8946541" cy="1278678"/>
          </a:xfrm>
        </p:spPr>
        <p:txBody>
          <a:bodyPr>
            <a:normAutofit/>
          </a:bodyPr>
          <a:lstStyle/>
          <a:p>
            <a:r>
              <a:rPr lang="en-GB" sz="3600" dirty="0"/>
              <a:t>Thank you very much for listening, time for questions. </a:t>
            </a:r>
          </a:p>
        </p:txBody>
      </p:sp>
    </p:spTree>
    <p:extLst>
      <p:ext uri="{BB962C8B-B14F-4D97-AF65-F5344CB8AC3E}">
        <p14:creationId xmlns:p14="http://schemas.microsoft.com/office/powerpoint/2010/main" val="205717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0363" y="260648"/>
            <a:ext cx="2551804" cy="1071128"/>
          </a:xfrm>
          <a:prstGeom prst="rect">
            <a:avLst/>
          </a:prstGeom>
        </p:spPr>
      </p:pic>
      <p:sp>
        <p:nvSpPr>
          <p:cNvPr id="3" name="Text Placeholder 2"/>
          <p:cNvSpPr>
            <a:spLocks noGrp="1"/>
          </p:cNvSpPr>
          <p:nvPr>
            <p:ph type="body" sz="quarter" idx="1"/>
          </p:nvPr>
        </p:nvSpPr>
        <p:spPr>
          <a:xfrm>
            <a:off x="2593098" y="4293096"/>
            <a:ext cx="6754668" cy="1440160"/>
          </a:xfrm>
        </p:spPr>
        <p:txBody>
          <a:bodyPr>
            <a:normAutofit/>
          </a:bodyPr>
          <a:lstStyle/>
          <a:p>
            <a:r>
              <a:rPr lang="en-GB" dirty="0"/>
              <a:t>Dan Johns</a:t>
            </a:r>
          </a:p>
          <a:p>
            <a:r>
              <a:rPr lang="en-GB" dirty="0"/>
              <a:t>PE Coordinator </a:t>
            </a:r>
          </a:p>
        </p:txBody>
      </p:sp>
      <p:pic>
        <p:nvPicPr>
          <p:cNvPr id="7" name="Picture 6" descr="Image result for beacon primary school willenhall"/>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88" t="-2356" r="8597" b="2356"/>
          <a:stretch/>
        </p:blipFill>
        <p:spPr bwMode="auto">
          <a:xfrm>
            <a:off x="3983766" y="644692"/>
            <a:ext cx="4165356" cy="34497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latin typeface="Comic Sans MS" panose="030F0702030302020204" pitchFamily="66" charset="0"/>
              </a:rPr>
              <a:t>Who we are . . </a:t>
            </a:r>
            <a:r>
              <a:rPr lang="en-GB" dirty="0">
                <a:solidFill>
                  <a:srgbClr val="FF0000"/>
                </a:solidFill>
              </a:rPr>
              <a:t>.</a:t>
            </a:r>
          </a:p>
        </p:txBody>
      </p:sp>
      <p:sp>
        <p:nvSpPr>
          <p:cNvPr id="5" name="Text Placeholder 2"/>
          <p:cNvSpPr>
            <a:spLocks noGrp="1"/>
          </p:cNvSpPr>
          <p:nvPr>
            <p:ph type="body" idx="1"/>
          </p:nvPr>
        </p:nvSpPr>
        <p:spPr/>
        <p:txBody>
          <a:bodyPr>
            <a:normAutofit/>
          </a:bodyPr>
          <a:lstStyle/>
          <a:p>
            <a:pPr>
              <a:spcBef>
                <a:spcPts val="1333"/>
              </a:spcBef>
              <a:buClr>
                <a:srgbClr val="A5300F"/>
              </a:buClr>
              <a:buSzPct val="80000"/>
              <a:buFont typeface="Wingdings 3" charset="2"/>
              <a:buChar char=""/>
            </a:pPr>
            <a:r>
              <a:rPr lang="en-GB" sz="2400" kern="1200" dirty="0">
                <a:solidFill>
                  <a:schemeClr val="tx1">
                    <a:lumMod val="95000"/>
                    <a:lumOff val="5000"/>
                  </a:schemeClr>
                </a:solidFill>
                <a:latin typeface="Comic Sans MS" panose="030F0702030302020204" pitchFamily="66" charset="0"/>
              </a:rPr>
              <a:t>Beacon Primary School is a larger than average primary school with currently 494 pupils on roll. </a:t>
            </a:r>
          </a:p>
          <a:p>
            <a:pPr>
              <a:spcBef>
                <a:spcPts val="1333"/>
              </a:spcBef>
              <a:buClr>
                <a:srgbClr val="A5300F"/>
              </a:buClr>
              <a:buSzPct val="80000"/>
              <a:buFont typeface="Wingdings 3" charset="2"/>
              <a:buChar char=""/>
            </a:pPr>
            <a:r>
              <a:rPr lang="en-GB" sz="2400" kern="1200" dirty="0">
                <a:solidFill>
                  <a:schemeClr val="tx1">
                    <a:lumMod val="95000"/>
                    <a:lumOff val="5000"/>
                  </a:schemeClr>
                </a:solidFill>
                <a:latin typeface="Comic Sans MS" panose="030F0702030302020204" pitchFamily="66" charset="0"/>
              </a:rPr>
              <a:t>Beacon Primary school is based in </a:t>
            </a:r>
            <a:r>
              <a:rPr lang="en-GB" sz="2400" kern="1200" dirty="0" err="1">
                <a:solidFill>
                  <a:schemeClr val="tx1">
                    <a:lumMod val="95000"/>
                    <a:lumOff val="5000"/>
                  </a:schemeClr>
                </a:solidFill>
                <a:latin typeface="Comic Sans MS" panose="030F0702030302020204" pitchFamily="66" charset="0"/>
              </a:rPr>
              <a:t>Willenhall</a:t>
            </a:r>
            <a:r>
              <a:rPr lang="en-GB" sz="2400" kern="1200" dirty="0">
                <a:solidFill>
                  <a:schemeClr val="tx1">
                    <a:lumMod val="95000"/>
                    <a:lumOff val="5000"/>
                  </a:schemeClr>
                </a:solidFill>
                <a:latin typeface="Comic Sans MS" panose="030F0702030302020204" pitchFamily="66" charset="0"/>
              </a:rPr>
              <a:t> in a heavily deprived area.</a:t>
            </a:r>
          </a:p>
          <a:p>
            <a:pPr>
              <a:spcBef>
                <a:spcPts val="1333"/>
              </a:spcBef>
              <a:buClr>
                <a:srgbClr val="A5300F"/>
              </a:buClr>
              <a:buSzPct val="80000"/>
              <a:buFont typeface="Wingdings 3" charset="2"/>
              <a:buChar char=""/>
            </a:pPr>
            <a:r>
              <a:rPr lang="en-GB" sz="2400" kern="1200" dirty="0">
                <a:solidFill>
                  <a:schemeClr val="tx1">
                    <a:lumMod val="95000"/>
                    <a:lumOff val="5000"/>
                  </a:schemeClr>
                </a:solidFill>
                <a:latin typeface="Comic Sans MS" panose="030F0702030302020204" pitchFamily="66" charset="0"/>
              </a:rPr>
              <a:t>58% of children are pupil premium</a:t>
            </a:r>
          </a:p>
          <a:p>
            <a:pPr>
              <a:spcBef>
                <a:spcPts val="1333"/>
              </a:spcBef>
              <a:buClr>
                <a:srgbClr val="A5300F"/>
              </a:buClr>
              <a:buSzPct val="80000"/>
              <a:buFont typeface="Wingdings 3" charset="2"/>
              <a:buChar char=""/>
            </a:pPr>
            <a:r>
              <a:rPr lang="en-GB" sz="2400" kern="1200" dirty="0">
                <a:solidFill>
                  <a:schemeClr val="tx1">
                    <a:lumMod val="95000"/>
                    <a:lumOff val="5000"/>
                  </a:schemeClr>
                </a:solidFill>
                <a:latin typeface="Comic Sans MS" panose="030F0702030302020204" pitchFamily="66" charset="0"/>
              </a:rPr>
              <a:t>We are above average for disadvantaged children and the support we receive from pupil premium is higher than average.</a:t>
            </a:r>
          </a:p>
          <a:p>
            <a:pPr>
              <a:spcBef>
                <a:spcPts val="1333"/>
              </a:spcBef>
              <a:buClr>
                <a:srgbClr val="A5300F"/>
              </a:buClr>
              <a:buSzPct val="80000"/>
              <a:buFont typeface="Wingdings 3" charset="2"/>
              <a:buChar char=""/>
            </a:pPr>
            <a:r>
              <a:rPr lang="en-GB" sz="2400" kern="1200" dirty="0">
                <a:solidFill>
                  <a:schemeClr val="tx1">
                    <a:lumMod val="95000"/>
                    <a:lumOff val="5000"/>
                  </a:schemeClr>
                </a:solidFill>
                <a:latin typeface="Comic Sans MS" panose="030F0702030302020204" pitchFamily="66" charset="0"/>
              </a:rPr>
              <a:t>High obesity level in area</a:t>
            </a:r>
          </a:p>
          <a:p>
            <a:endParaRPr lang="en-GB" sz="2400" dirty="0">
              <a:solidFill>
                <a:schemeClr val="tx1">
                  <a:lumMod val="95000"/>
                  <a:lumOff val="5000"/>
                </a:schemeClr>
              </a:solidFill>
            </a:endParaRPr>
          </a:p>
        </p:txBody>
      </p:sp>
    </p:spTree>
    <p:extLst>
      <p:ext uri="{BB962C8B-B14F-4D97-AF65-F5344CB8AC3E}">
        <p14:creationId xmlns:p14="http://schemas.microsoft.com/office/powerpoint/2010/main" val="12655119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609600" y="2084852"/>
            <a:ext cx="11151029" cy="3954921"/>
          </a:xfrm>
        </p:spPr>
        <p:txBody>
          <a:bodyPr>
            <a:normAutofit fontScale="77500" lnSpcReduction="20000"/>
          </a:bodyPr>
          <a:lstStyle/>
          <a:p>
            <a:pPr marL="0" indent="0">
              <a:buNone/>
            </a:pPr>
            <a:r>
              <a:rPr lang="en-GB" dirty="0">
                <a:latin typeface="Comic Sans MS" panose="030F0702030302020204" pitchFamily="66" charset="0"/>
              </a:rPr>
              <a:t>2013/14  – Beacon was in the </a:t>
            </a:r>
            <a:r>
              <a:rPr lang="en-GB" b="1" u="sng" dirty="0">
                <a:latin typeface="Comic Sans MS" panose="030F0702030302020204" pitchFamily="66" charset="0"/>
              </a:rPr>
              <a:t>bottom</a:t>
            </a:r>
            <a:r>
              <a:rPr lang="en-GB" dirty="0">
                <a:latin typeface="Comic Sans MS" panose="030F0702030302020204" pitchFamily="66" charset="0"/>
              </a:rPr>
              <a:t> 15% of all schools nationally in attainment.</a:t>
            </a:r>
          </a:p>
          <a:p>
            <a:pPr marL="0" indent="0">
              <a:buNone/>
            </a:pPr>
            <a:r>
              <a:rPr lang="en-GB" dirty="0">
                <a:latin typeface="Comic Sans MS" panose="030F0702030302020204" pitchFamily="66" charset="0"/>
              </a:rPr>
              <a:t>	NOR- 302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2017/18 - Beacon is in the </a:t>
            </a:r>
            <a:r>
              <a:rPr lang="en-GB" b="1" u="sng" dirty="0">
                <a:latin typeface="Comic Sans MS" panose="030F0702030302020204" pitchFamily="66" charset="0"/>
              </a:rPr>
              <a:t>top</a:t>
            </a:r>
            <a:r>
              <a:rPr lang="en-GB" dirty="0">
                <a:latin typeface="Comic Sans MS" panose="030F0702030302020204" pitchFamily="66" charset="0"/>
              </a:rPr>
              <a:t> 10% of all schools nationally in attainment.</a:t>
            </a:r>
          </a:p>
          <a:p>
            <a:pPr marL="0" indent="0">
              <a:buNone/>
            </a:pPr>
            <a:r>
              <a:rPr lang="en-GB" dirty="0">
                <a:latin typeface="Comic Sans MS" panose="030F0702030302020204" pitchFamily="66" charset="0"/>
              </a:rPr>
              <a:t>       In the </a:t>
            </a:r>
            <a:r>
              <a:rPr lang="en-GB" b="1" dirty="0">
                <a:latin typeface="Comic Sans MS" panose="030F0702030302020204" pitchFamily="66" charset="0"/>
              </a:rPr>
              <a:t>top 3% </a:t>
            </a:r>
            <a:r>
              <a:rPr lang="en-GB" dirty="0">
                <a:latin typeface="Comic Sans MS" panose="030F0702030302020204" pitchFamily="66" charset="0"/>
              </a:rPr>
              <a:t>in the country for progress.</a:t>
            </a:r>
          </a:p>
          <a:p>
            <a:pPr marL="0" indent="0">
              <a:buNone/>
            </a:pPr>
            <a:r>
              <a:rPr lang="en-GB" dirty="0">
                <a:latin typeface="Comic Sans MS" panose="030F0702030302020204" pitchFamily="66" charset="0"/>
              </a:rPr>
              <a:t>	Above National in </a:t>
            </a:r>
            <a:r>
              <a:rPr lang="en-GB" b="1" dirty="0">
                <a:latin typeface="Comic Sans MS" panose="030F0702030302020204" pitchFamily="66" charset="0"/>
              </a:rPr>
              <a:t>all</a:t>
            </a:r>
            <a:r>
              <a:rPr lang="en-GB" dirty="0">
                <a:latin typeface="Comic Sans MS" panose="030F0702030302020204" pitchFamily="66" charset="0"/>
              </a:rPr>
              <a:t> areas of the Primary Phase</a:t>
            </a:r>
          </a:p>
          <a:p>
            <a:pPr marL="0" indent="0">
              <a:buNone/>
            </a:pPr>
            <a:r>
              <a:rPr lang="en-GB" dirty="0">
                <a:latin typeface="Comic Sans MS" panose="030F0702030302020204" pitchFamily="66" charset="0"/>
              </a:rPr>
              <a:t>	NOR - 472</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Ofsted - </a:t>
            </a:r>
            <a:r>
              <a:rPr lang="en-GB" b="1" u="sng" dirty="0">
                <a:latin typeface="Comic Sans MS" panose="030F0702030302020204" pitchFamily="66" charset="0"/>
              </a:rPr>
              <a:t>Good</a:t>
            </a:r>
          </a:p>
        </p:txBody>
      </p:sp>
      <p:sp>
        <p:nvSpPr>
          <p:cNvPr id="3" name="Title 2"/>
          <p:cNvSpPr>
            <a:spLocks noGrp="1"/>
          </p:cNvSpPr>
          <p:nvPr>
            <p:ph type="title"/>
          </p:nvPr>
        </p:nvSpPr>
        <p:spPr/>
        <p:txBody>
          <a:bodyPr/>
          <a:lstStyle/>
          <a:p>
            <a:r>
              <a:rPr lang="en-GB" dirty="0">
                <a:latin typeface="Comic Sans MS" panose="030F0702030302020204" pitchFamily="66" charset="0"/>
              </a:rPr>
              <a:t>Results</a:t>
            </a:r>
          </a:p>
        </p:txBody>
      </p:sp>
    </p:spTree>
    <p:extLst>
      <p:ext uri="{BB962C8B-B14F-4D97-AF65-F5344CB8AC3E}">
        <p14:creationId xmlns:p14="http://schemas.microsoft.com/office/powerpoint/2010/main" val="20105601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10AB71-540E-3449-8A6A-736A660B76A6}"/>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1">
            <a:extLst>
              <a:ext uri="{FF2B5EF4-FFF2-40B4-BE49-F238E27FC236}">
                <a16:creationId xmlns:a16="http://schemas.microsoft.com/office/drawing/2014/main" xmlns="" id="{A85BDF4D-0B60-3F45-88C3-0F3C02298D1D}"/>
              </a:ext>
            </a:extLst>
          </p:cNvPr>
          <p:cNvSpPr txBox="1">
            <a:spLocks noChangeArrowheads="1"/>
          </p:cNvSpPr>
          <p:nvPr/>
        </p:nvSpPr>
        <p:spPr bwMode="auto">
          <a:xfrm>
            <a:off x="651668" y="634504"/>
            <a:ext cx="10859014" cy="390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4400" b="1" dirty="0">
                <a:solidFill>
                  <a:srgbClr val="009FE3"/>
                </a:solidFill>
                <a:latin typeface="+mn-lt"/>
              </a:rPr>
              <a:t>30 Active Minutes: Challenges, Initiatives and Best Practice </a:t>
            </a:r>
            <a:endParaRPr lang="en-GB" sz="4400" dirty="0">
              <a:solidFill>
                <a:srgbClr val="009FE3"/>
              </a:solidFill>
              <a:latin typeface="+mn-lt"/>
            </a:endParaRPr>
          </a:p>
          <a:p>
            <a:pPr eaLnBrk="1" hangingPunct="1"/>
            <a:endParaRPr lang="en-GB" sz="4000" b="1" dirty="0">
              <a:solidFill>
                <a:srgbClr val="009FE3"/>
              </a:solidFill>
              <a:latin typeface="Calibri" charset="0"/>
              <a:cs typeface="Arial" charset="0"/>
            </a:endParaRPr>
          </a:p>
          <a:p>
            <a:pPr algn="ctr" eaLnBrk="1" hangingPunct="1"/>
            <a:r>
              <a:rPr lang="en-GB" sz="4000" b="1" dirty="0">
                <a:solidFill>
                  <a:srgbClr val="009FE3"/>
                </a:solidFill>
                <a:latin typeface="Calibri" charset="0"/>
                <a:cs typeface="Arial" charset="0"/>
              </a:rPr>
              <a:t>St Stephens C of E Primary School</a:t>
            </a:r>
          </a:p>
          <a:p>
            <a:pPr algn="ctr" eaLnBrk="1" hangingPunct="1"/>
            <a:endParaRPr lang="en-GB" sz="4000" b="1" dirty="0">
              <a:solidFill>
                <a:srgbClr val="009FE3"/>
              </a:solidFill>
              <a:latin typeface="Calibri" charset="0"/>
              <a:cs typeface="Arial" charset="0"/>
            </a:endParaRPr>
          </a:p>
          <a:p>
            <a:pPr algn="ctr" eaLnBrk="1" hangingPunct="1"/>
            <a:r>
              <a:rPr lang="en-GB" sz="4000" b="1" dirty="0">
                <a:solidFill>
                  <a:srgbClr val="009FE3"/>
                </a:solidFill>
                <a:latin typeface="Calibri" charset="0"/>
                <a:cs typeface="Arial" charset="0"/>
              </a:rPr>
              <a:t>Beacon Primary School </a:t>
            </a:r>
          </a:p>
        </p:txBody>
      </p:sp>
      <p:sp>
        <p:nvSpPr>
          <p:cNvPr id="7" name="TextBox 7">
            <a:extLst>
              <a:ext uri="{FF2B5EF4-FFF2-40B4-BE49-F238E27FC236}">
                <a16:creationId xmlns:a16="http://schemas.microsoft.com/office/drawing/2014/main" xmlns="" id="{950AC6AD-4193-8641-838A-511D0196A0BD}"/>
              </a:ext>
            </a:extLst>
          </p:cNvPr>
          <p:cNvSpPr txBox="1">
            <a:spLocks noChangeArrowheads="1"/>
          </p:cNvSpPr>
          <p:nvPr/>
        </p:nvSpPr>
        <p:spPr bwMode="auto">
          <a:xfrm>
            <a:off x="369423" y="4665268"/>
            <a:ext cx="10865364"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dirty="0">
                <a:solidFill>
                  <a:srgbClr val="434D59"/>
                </a:solidFill>
                <a:cs typeface="Arial" charset="0"/>
              </a:rPr>
              <a:t>Jim Morris </a:t>
            </a:r>
          </a:p>
          <a:p>
            <a:pPr algn="ctr" eaLnBrk="1" hangingPunct="1"/>
            <a:r>
              <a:rPr lang="en-US" sz="2800" dirty="0">
                <a:solidFill>
                  <a:srgbClr val="434D59"/>
                </a:solidFill>
                <a:cs typeface="Arial" charset="0"/>
              </a:rPr>
              <a:t>Development Manager </a:t>
            </a:r>
          </a:p>
          <a:p>
            <a:pPr algn="ctr" eaLnBrk="1" hangingPunct="1"/>
            <a:r>
              <a:rPr lang="en-US" sz="2800" dirty="0">
                <a:solidFill>
                  <a:srgbClr val="434D59"/>
                </a:solidFill>
                <a:cs typeface="Arial" charset="0"/>
              </a:rPr>
              <a:t>Youth Sport Trust</a:t>
            </a:r>
          </a:p>
          <a:p>
            <a:pPr algn="ctr" eaLnBrk="1" hangingPunct="1"/>
            <a:r>
              <a:rPr lang="en-US" sz="2800" dirty="0">
                <a:solidFill>
                  <a:srgbClr val="434D59"/>
                </a:solidFill>
                <a:cs typeface="Arial" charset="0"/>
                <a:hlinkClick r:id="rId3"/>
              </a:rPr>
              <a:t>jim.morris@youthsporttrust.org</a:t>
            </a:r>
            <a:r>
              <a:rPr lang="en-US" sz="2800" dirty="0">
                <a:solidFill>
                  <a:srgbClr val="434D59"/>
                </a:solidFill>
                <a:cs typeface="Arial" charset="0"/>
              </a:rPr>
              <a:t> @</a:t>
            </a:r>
            <a:r>
              <a:rPr lang="en-US" sz="2800" dirty="0" err="1">
                <a:solidFill>
                  <a:srgbClr val="434D59"/>
                </a:solidFill>
                <a:cs typeface="Arial" charset="0"/>
              </a:rPr>
              <a:t>JimMorris_YST</a:t>
            </a:r>
            <a:r>
              <a:rPr lang="en-US" sz="2800" dirty="0">
                <a:solidFill>
                  <a:srgbClr val="434D59"/>
                </a:solidFill>
                <a:cs typeface="Arial" charset="0"/>
              </a:rPr>
              <a:t> </a:t>
            </a:r>
          </a:p>
        </p:txBody>
      </p:sp>
    </p:spTree>
    <p:extLst>
      <p:ext uri="{BB962C8B-B14F-4D97-AF65-F5344CB8AC3E}">
        <p14:creationId xmlns:p14="http://schemas.microsoft.com/office/powerpoint/2010/main" val="859441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715" y="83880"/>
            <a:ext cx="10972800" cy="1040865"/>
          </a:xfrm>
        </p:spPr>
        <p:txBody>
          <a:bodyPr>
            <a:normAutofit/>
          </a:bodyPr>
          <a:lstStyle/>
          <a:p>
            <a:r>
              <a:rPr lang="en-GB" dirty="0">
                <a:solidFill>
                  <a:srgbClr val="FF0000"/>
                </a:solidFill>
                <a:latin typeface="Comic Sans MS" panose="030F0702030302020204" pitchFamily="66" charset="0"/>
              </a:rPr>
              <a:t>Whole school development</a:t>
            </a:r>
            <a:endParaRPr lang="en-GB" b="1" dirty="0">
              <a:solidFill>
                <a:srgbClr val="FF0000"/>
              </a:solidFill>
            </a:endParaRPr>
          </a:p>
        </p:txBody>
      </p:sp>
      <p:sp>
        <p:nvSpPr>
          <p:cNvPr id="3" name="Text Placeholder 2"/>
          <p:cNvSpPr>
            <a:spLocks noGrp="1"/>
          </p:cNvSpPr>
          <p:nvPr>
            <p:ph type="body" idx="1"/>
          </p:nvPr>
        </p:nvSpPr>
        <p:spPr>
          <a:xfrm>
            <a:off x="609600" y="951355"/>
            <a:ext cx="10972800" cy="5343563"/>
          </a:xfrm>
        </p:spPr>
        <p:txBody>
          <a:bodyPr>
            <a:normAutofit/>
          </a:bodyPr>
          <a:lstStyle/>
          <a:p>
            <a:pPr marL="0" indent="0">
              <a:buNone/>
            </a:pPr>
            <a:r>
              <a:rPr lang="en-GB" sz="3200" dirty="0"/>
              <a:t>  </a:t>
            </a:r>
            <a:r>
              <a:rPr lang="en-GB" sz="3200" dirty="0">
                <a:latin typeface="Comic Sans MS" panose="030F0702030302020204" pitchFamily="66" charset="0"/>
              </a:rPr>
              <a:t>Active environment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2522" y="36567"/>
            <a:ext cx="2066629" cy="86747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5" y="1688657"/>
            <a:ext cx="4939860" cy="4643228"/>
          </a:xfrm>
          <a:prstGeom prst="rect">
            <a:avLst/>
          </a:prstGeom>
          <a:ln w="101600">
            <a:noFill/>
          </a:ln>
        </p:spPr>
      </p:pic>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489197" y="1693338"/>
            <a:ext cx="4580985" cy="4650973"/>
          </a:xfrm>
          <a:noFill/>
          <a:ln w="101600">
            <a:noFill/>
          </a:ln>
        </p:spPr>
      </p:pic>
    </p:spTree>
    <p:extLst>
      <p:ext uri="{BB962C8B-B14F-4D97-AF65-F5344CB8AC3E}">
        <p14:creationId xmlns:p14="http://schemas.microsoft.com/office/powerpoint/2010/main" val="26454056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a:spLocks noGrp="1"/>
          </p:cNvSpPr>
          <p:nvPr>
            <p:ph type="body" sz="half" idx="1"/>
          </p:nvPr>
        </p:nvSpPr>
        <p:spPr>
          <a:xfrm>
            <a:off x="609600" y="1892830"/>
            <a:ext cx="10094912" cy="4512501"/>
          </a:xfrm>
          <a:prstGeom prst="rect">
            <a:avLst/>
          </a:prstGeom>
        </p:spPr>
        <p:txBody>
          <a:bodyPr>
            <a:normAutofit lnSpcReduction="10000"/>
          </a:bodyPr>
          <a:lstStyle>
            <a:lvl1pPr marL="0" indent="0">
              <a:lnSpc>
                <a:spcPct val="120000"/>
              </a:lnSpc>
              <a:buSzTx/>
              <a:buNone/>
            </a:lvl1pPr>
          </a:lstStyle>
          <a:p>
            <a:pPr marL="457189" indent="-457189">
              <a:lnSpc>
                <a:spcPct val="100000"/>
              </a:lnSpc>
              <a:spcBef>
                <a:spcPts val="1333"/>
              </a:spcBef>
              <a:buClr>
                <a:srgbClr val="A5300F"/>
              </a:buClr>
              <a:buSzPct val="80000"/>
              <a:buFont typeface="Wingdings 3" charset="2"/>
              <a:buChar char=""/>
            </a:pPr>
            <a:r>
              <a:rPr lang="en-GB" sz="1867" kern="1200" dirty="0">
                <a:solidFill>
                  <a:schemeClr val="tx1">
                    <a:lumMod val="95000"/>
                    <a:lumOff val="5000"/>
                  </a:schemeClr>
                </a:solidFill>
                <a:latin typeface="Comic Sans MS" panose="030F0702030302020204" pitchFamily="66" charset="0"/>
              </a:rPr>
              <a:t>Active school – environment </a:t>
            </a:r>
          </a:p>
          <a:p>
            <a:pPr marL="457189" indent="-457189">
              <a:lnSpc>
                <a:spcPct val="100000"/>
              </a:lnSpc>
              <a:spcBef>
                <a:spcPts val="1333"/>
              </a:spcBef>
              <a:buClr>
                <a:srgbClr val="A5300F"/>
              </a:buClr>
              <a:buSzPct val="80000"/>
              <a:buFont typeface="Wingdings 3" charset="2"/>
              <a:buChar char=""/>
            </a:pPr>
            <a:r>
              <a:rPr lang="en-GB" sz="1867" kern="1200" dirty="0">
                <a:solidFill>
                  <a:schemeClr val="tx1">
                    <a:lumMod val="95000"/>
                    <a:lumOff val="5000"/>
                  </a:schemeClr>
                </a:solidFill>
                <a:latin typeface="Comic Sans MS" panose="030F0702030302020204" pitchFamily="66" charset="0"/>
              </a:rPr>
              <a:t>Specialist sports coaches</a:t>
            </a:r>
          </a:p>
          <a:p>
            <a:pPr marL="457189" indent="-457189">
              <a:lnSpc>
                <a:spcPct val="100000"/>
              </a:lnSpc>
              <a:spcBef>
                <a:spcPts val="1333"/>
              </a:spcBef>
              <a:buClr>
                <a:srgbClr val="A5300F"/>
              </a:buClr>
              <a:buSzPct val="80000"/>
              <a:buFont typeface="Wingdings 3" charset="2"/>
              <a:buChar char=""/>
            </a:pPr>
            <a:r>
              <a:rPr lang="en-GB" sz="1867" kern="1200" dirty="0">
                <a:solidFill>
                  <a:schemeClr val="tx1">
                    <a:lumMod val="95000"/>
                    <a:lumOff val="5000"/>
                  </a:schemeClr>
                </a:solidFill>
                <a:latin typeface="Comic Sans MS" panose="030F0702030302020204" pitchFamily="66" charset="0"/>
              </a:rPr>
              <a:t>PE kits</a:t>
            </a:r>
          </a:p>
          <a:p>
            <a:pPr marL="457189" indent="-457189">
              <a:lnSpc>
                <a:spcPct val="100000"/>
              </a:lnSpc>
              <a:spcBef>
                <a:spcPts val="1333"/>
              </a:spcBef>
              <a:buClr>
                <a:srgbClr val="A5300F"/>
              </a:buClr>
              <a:buSzPct val="80000"/>
              <a:buFont typeface="Wingdings 3" charset="2"/>
              <a:buChar char=""/>
            </a:pPr>
            <a:r>
              <a:rPr lang="en-GB" sz="1867" kern="1200" dirty="0">
                <a:solidFill>
                  <a:srgbClr val="FF0000"/>
                </a:solidFill>
                <a:latin typeface="Comic Sans MS" panose="030F0702030302020204" pitchFamily="66" charset="0"/>
              </a:rPr>
              <a:t>2 hours of PE per week for every child from Reception to Year 6 (1 hour a week for nursery) </a:t>
            </a:r>
          </a:p>
          <a:p>
            <a:pPr marL="457189" indent="-457189">
              <a:lnSpc>
                <a:spcPct val="100000"/>
              </a:lnSpc>
              <a:spcBef>
                <a:spcPts val="1333"/>
              </a:spcBef>
              <a:buClr>
                <a:srgbClr val="A5300F"/>
              </a:buClr>
              <a:buSzPct val="80000"/>
              <a:buFont typeface="Wingdings 3" charset="2"/>
              <a:buChar char=""/>
            </a:pPr>
            <a:r>
              <a:rPr lang="en-GB" sz="1867" kern="1200" dirty="0">
                <a:solidFill>
                  <a:srgbClr val="FF0000"/>
                </a:solidFill>
                <a:latin typeface="Comic Sans MS" panose="030F0702030302020204" pitchFamily="66" charset="0"/>
              </a:rPr>
              <a:t>Broad range of activities in PE</a:t>
            </a:r>
          </a:p>
          <a:p>
            <a:pPr marL="457189" indent="-457189">
              <a:lnSpc>
                <a:spcPct val="100000"/>
              </a:lnSpc>
              <a:spcBef>
                <a:spcPts val="1333"/>
              </a:spcBef>
              <a:buClr>
                <a:srgbClr val="A5300F"/>
              </a:buClr>
              <a:buSzPct val="80000"/>
              <a:buFont typeface="Wingdings 3" charset="2"/>
              <a:buChar char=""/>
            </a:pPr>
            <a:r>
              <a:rPr lang="en-GB" sz="1867" kern="1200" dirty="0">
                <a:solidFill>
                  <a:schemeClr val="tx1"/>
                </a:solidFill>
                <a:latin typeface="Comic Sans MS" panose="030F0702030302020204" pitchFamily="66" charset="0"/>
              </a:rPr>
              <a:t>Active lessons – Active maths and Active literacy</a:t>
            </a:r>
          </a:p>
          <a:p>
            <a:pPr marL="457189" indent="-457189">
              <a:lnSpc>
                <a:spcPct val="100000"/>
              </a:lnSpc>
              <a:spcBef>
                <a:spcPts val="1333"/>
              </a:spcBef>
              <a:buClr>
                <a:srgbClr val="A5300F"/>
              </a:buClr>
              <a:buSzPct val="80000"/>
              <a:buFont typeface="Wingdings 3" charset="2"/>
              <a:buChar char=""/>
            </a:pPr>
            <a:r>
              <a:rPr lang="en-GB" sz="1867" kern="1200" dirty="0">
                <a:solidFill>
                  <a:schemeClr val="tx1">
                    <a:lumMod val="95000"/>
                    <a:lumOff val="5000"/>
                  </a:schemeClr>
                </a:solidFill>
                <a:latin typeface="Comic Sans MS" panose="030F0702030302020204" pitchFamily="66" charset="0"/>
              </a:rPr>
              <a:t>After school sport clubs – 10 per week </a:t>
            </a:r>
          </a:p>
          <a:p>
            <a:pPr marL="457189" indent="-457189">
              <a:lnSpc>
                <a:spcPct val="100000"/>
              </a:lnSpc>
              <a:spcBef>
                <a:spcPts val="1333"/>
              </a:spcBef>
              <a:buClr>
                <a:srgbClr val="A5300F"/>
              </a:buClr>
              <a:buSzPct val="80000"/>
              <a:buFont typeface="Wingdings 3" charset="2"/>
              <a:buChar char=""/>
            </a:pPr>
            <a:r>
              <a:rPr lang="en-GB" sz="1867" kern="1200" dirty="0">
                <a:solidFill>
                  <a:schemeClr val="tx1">
                    <a:lumMod val="95000"/>
                    <a:lumOff val="5000"/>
                  </a:schemeClr>
                </a:solidFill>
                <a:latin typeface="Comic Sans MS" panose="030F0702030302020204" pitchFamily="66" charset="0"/>
              </a:rPr>
              <a:t>Magic mile</a:t>
            </a:r>
          </a:p>
          <a:p>
            <a:pPr marL="457189" indent="-457189">
              <a:lnSpc>
                <a:spcPct val="100000"/>
              </a:lnSpc>
              <a:spcBef>
                <a:spcPts val="1333"/>
              </a:spcBef>
              <a:buClr>
                <a:srgbClr val="A5300F"/>
              </a:buClr>
              <a:buSzPct val="80000"/>
              <a:buFont typeface="Wingdings 3" charset="2"/>
              <a:buChar char=""/>
            </a:pPr>
            <a:r>
              <a:rPr lang="en-GB" sz="1867" kern="1200" dirty="0">
                <a:solidFill>
                  <a:schemeClr val="tx1">
                    <a:lumMod val="95000"/>
                    <a:lumOff val="5000"/>
                  </a:schemeClr>
                </a:solidFill>
                <a:latin typeface="Comic Sans MS" panose="030F0702030302020204" pitchFamily="66" charset="0"/>
              </a:rPr>
              <a:t>Play leaders</a:t>
            </a:r>
          </a:p>
          <a:p>
            <a:pPr marL="457189" indent="-457189">
              <a:lnSpc>
                <a:spcPct val="100000"/>
              </a:lnSpc>
              <a:spcBef>
                <a:spcPts val="1333"/>
              </a:spcBef>
              <a:buClr>
                <a:srgbClr val="A5300F"/>
              </a:buClr>
              <a:buSzPct val="80000"/>
              <a:buFont typeface="Wingdings 3" charset="2"/>
              <a:buChar char=""/>
            </a:pPr>
            <a:r>
              <a:rPr lang="en-GB" sz="1867" kern="1200" dirty="0">
                <a:solidFill>
                  <a:srgbClr val="FF0000"/>
                </a:solidFill>
                <a:latin typeface="Comic Sans MS" panose="030F0702030302020204" pitchFamily="66" charset="0"/>
              </a:rPr>
              <a:t>Kid active monitoring</a:t>
            </a:r>
          </a:p>
          <a:p>
            <a:endParaRPr dirty="0"/>
          </a:p>
        </p:txBody>
      </p:sp>
      <p:sp>
        <p:nvSpPr>
          <p:cNvPr id="294" name="Shape 294"/>
          <p:cNvSpPr>
            <a:spLocks noGrp="1"/>
          </p:cNvSpPr>
          <p:nvPr>
            <p:ph type="title"/>
          </p:nvPr>
        </p:nvSpPr>
        <p:spPr>
          <a:xfrm>
            <a:off x="508000" y="894646"/>
            <a:ext cx="10972800" cy="1143001"/>
          </a:xfrm>
          <a:prstGeom prst="rect">
            <a:avLst/>
          </a:prstGeom>
        </p:spPr>
        <p:txBody>
          <a:bodyPr/>
          <a:lstStyle>
            <a:lvl1pPr algn="l"/>
          </a:lstStyle>
          <a:p>
            <a:r>
              <a:rPr lang="en-GB" dirty="0">
                <a:solidFill>
                  <a:srgbClr val="FF0000"/>
                </a:solidFill>
                <a:latin typeface="Comic Sans MS" panose="030F0702030302020204" pitchFamily="66" charset="0"/>
              </a:rPr>
              <a:t>Whole school development</a:t>
            </a:r>
            <a:endParaRPr dirty="0">
              <a:solidFill>
                <a:srgbClr val="FF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2522" y="36567"/>
            <a:ext cx="2066629" cy="86747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275137" y="1144438"/>
            <a:ext cx="5384800" cy="5260893"/>
          </a:xfrm>
        </p:spPr>
        <p:txBody>
          <a:bodyPr>
            <a:normAutofit fontScale="77500" lnSpcReduction="20000"/>
          </a:bodyPr>
          <a:lstStyle/>
          <a:p>
            <a:pPr marL="0" indent="0">
              <a:buNone/>
            </a:pPr>
            <a:r>
              <a:rPr lang="en-GB" sz="2400" b="1" dirty="0">
                <a:solidFill>
                  <a:srgbClr val="FF0000"/>
                </a:solidFill>
                <a:latin typeface="Comic Sans MS" panose="030F0702030302020204" pitchFamily="66" charset="0"/>
              </a:rPr>
              <a:t>KS1 Games</a:t>
            </a:r>
          </a:p>
          <a:p>
            <a:r>
              <a:rPr lang="en-GB" sz="2400" b="1" dirty="0">
                <a:latin typeface="Comic Sans MS" panose="030F0702030302020204" pitchFamily="66" charset="0"/>
              </a:rPr>
              <a:t>Team Games</a:t>
            </a:r>
          </a:p>
          <a:p>
            <a:r>
              <a:rPr lang="en-GB" sz="2400" b="1" dirty="0">
                <a:latin typeface="Comic Sans MS" panose="030F0702030302020204" pitchFamily="66" charset="0"/>
              </a:rPr>
              <a:t>Movement</a:t>
            </a:r>
          </a:p>
          <a:p>
            <a:r>
              <a:rPr lang="en-GB" sz="2400" b="1" dirty="0">
                <a:latin typeface="Comic Sans MS" panose="030F0702030302020204" pitchFamily="66" charset="0"/>
              </a:rPr>
              <a:t>Space awareness</a:t>
            </a:r>
          </a:p>
          <a:p>
            <a:r>
              <a:rPr lang="en-GB" sz="2400" b="1" dirty="0">
                <a:latin typeface="Comic Sans MS" panose="030F0702030302020204" pitchFamily="66" charset="0"/>
              </a:rPr>
              <a:t>Decision making</a:t>
            </a:r>
          </a:p>
          <a:p>
            <a:r>
              <a:rPr lang="en-GB" sz="2400" b="1" dirty="0">
                <a:latin typeface="Comic Sans MS" panose="030F0702030302020204" pitchFamily="66" charset="0"/>
              </a:rPr>
              <a:t>Hand eye co-ordination</a:t>
            </a:r>
          </a:p>
          <a:p>
            <a:pPr marL="0" indent="0">
              <a:buNone/>
            </a:pPr>
            <a:r>
              <a:rPr lang="en-GB" sz="2400" b="1" dirty="0">
                <a:latin typeface="Comic Sans MS" panose="030F0702030302020204" pitchFamily="66" charset="0"/>
              </a:rPr>
              <a:t>             Rolling</a:t>
            </a:r>
          </a:p>
          <a:p>
            <a:pPr marL="0" indent="0">
              <a:buNone/>
            </a:pPr>
            <a:r>
              <a:rPr lang="en-GB" sz="2400" b="1" dirty="0">
                <a:latin typeface="Comic Sans MS" panose="030F0702030302020204" pitchFamily="66" charset="0"/>
              </a:rPr>
              <a:t>             Throwing and catching</a:t>
            </a:r>
          </a:p>
          <a:p>
            <a:r>
              <a:rPr lang="en-GB" sz="2400" b="1" dirty="0">
                <a:latin typeface="Comic Sans MS" panose="030F0702030302020204" pitchFamily="66" charset="0"/>
              </a:rPr>
              <a:t>Sports - Introductions</a:t>
            </a:r>
          </a:p>
          <a:p>
            <a:r>
              <a:rPr lang="en-GB" sz="2400" b="1" dirty="0">
                <a:latin typeface="Comic Sans MS" panose="030F0702030302020204" pitchFamily="66" charset="0"/>
              </a:rPr>
              <a:t>Competition – House games</a:t>
            </a:r>
          </a:p>
          <a:p>
            <a:endParaRPr lang="en-GB" dirty="0"/>
          </a:p>
          <a:p>
            <a:pPr marL="0" indent="0" defTabSz="1219170">
              <a:spcBef>
                <a:spcPts val="0"/>
              </a:spcBef>
              <a:buSzTx/>
              <a:buNone/>
            </a:pPr>
            <a:r>
              <a:rPr lang="en-GB" sz="2400" b="1" kern="1200" dirty="0">
                <a:solidFill>
                  <a:srgbClr val="FF0000"/>
                </a:solidFill>
                <a:latin typeface="Comic Sans MS" panose="030F0702030302020204" pitchFamily="66" charset="0"/>
                <a:cs typeface="Calibri"/>
                <a:sym typeface="Calibri"/>
              </a:rPr>
              <a:t>3 step coaching for games</a:t>
            </a:r>
          </a:p>
          <a:p>
            <a:pPr marL="380990" indent="-380990" defTabSz="1219170">
              <a:spcBef>
                <a:spcPts val="0"/>
              </a:spcBef>
              <a:buSzTx/>
              <a:buFont typeface="Wingdings" panose="05000000000000000000" pitchFamily="2" charset="2"/>
              <a:buChar char="Ø"/>
            </a:pPr>
            <a:r>
              <a:rPr lang="en-GB" sz="2400" b="1" kern="1200" dirty="0">
                <a:latin typeface="Comic Sans MS" panose="030F0702030302020204" pitchFamily="66" charset="0"/>
                <a:cs typeface="Calibri"/>
                <a:sym typeface="Calibri"/>
              </a:rPr>
              <a:t>Try it</a:t>
            </a:r>
          </a:p>
          <a:p>
            <a:pPr marL="380990" indent="-380990" defTabSz="1219170">
              <a:spcBef>
                <a:spcPts val="0"/>
              </a:spcBef>
              <a:buSzTx/>
              <a:buFont typeface="Wingdings" panose="05000000000000000000" pitchFamily="2" charset="2"/>
              <a:buChar char="Ø"/>
            </a:pPr>
            <a:r>
              <a:rPr lang="en-GB" sz="2400" b="1" kern="1200" dirty="0">
                <a:latin typeface="Comic Sans MS" panose="030F0702030302020204" pitchFamily="66" charset="0"/>
                <a:cs typeface="Calibri"/>
                <a:sym typeface="Calibri"/>
              </a:rPr>
              <a:t>Coach it</a:t>
            </a:r>
          </a:p>
          <a:p>
            <a:pPr marL="380990" indent="-380990" defTabSz="1219170">
              <a:spcBef>
                <a:spcPts val="0"/>
              </a:spcBef>
              <a:buSzTx/>
              <a:buFont typeface="Wingdings" panose="05000000000000000000" pitchFamily="2" charset="2"/>
              <a:buChar char="Ø"/>
            </a:pPr>
            <a:r>
              <a:rPr lang="en-GB" sz="2400" b="1" kern="1200" dirty="0">
                <a:latin typeface="Comic Sans MS" panose="030F0702030302020204" pitchFamily="66" charset="0"/>
                <a:cs typeface="Calibri"/>
                <a:sym typeface="Calibri"/>
              </a:rPr>
              <a:t>Progress it</a:t>
            </a:r>
          </a:p>
          <a:p>
            <a:pPr marL="380990" indent="-380990" defTabSz="1219170">
              <a:spcBef>
                <a:spcPts val="0"/>
              </a:spcBef>
              <a:buSzTx/>
              <a:buFont typeface="Arial" panose="020B0604020202020204" pitchFamily="34" charset="0"/>
              <a:buChar char="•"/>
            </a:pPr>
            <a:endParaRPr lang="en-GB" sz="2400" b="1" kern="1200" dirty="0">
              <a:latin typeface="Comic Sans MS" panose="030F0702030302020204" pitchFamily="66" charset="0"/>
              <a:cs typeface="Calibri"/>
              <a:sym typeface="Calibri"/>
            </a:endParaRPr>
          </a:p>
          <a:p>
            <a:pPr marL="0" indent="0" defTabSz="1219170">
              <a:spcBef>
                <a:spcPts val="0"/>
              </a:spcBef>
              <a:buSzTx/>
              <a:buNone/>
            </a:pPr>
            <a:r>
              <a:rPr lang="en-GB" sz="2400" b="1" kern="1200" dirty="0">
                <a:latin typeface="Comic Sans MS" panose="030F0702030302020204" pitchFamily="66" charset="0"/>
                <a:cs typeface="Calibri"/>
                <a:sym typeface="Calibri"/>
              </a:rPr>
              <a:t>All games sessions are fast paced and designed to have a competitive edge</a:t>
            </a:r>
            <a:r>
              <a:rPr lang="en-GB" sz="2400" kern="1200" dirty="0">
                <a:latin typeface="Comic Sans MS" panose="030F0702030302020204" pitchFamily="66" charset="0"/>
                <a:cs typeface="Calibri"/>
                <a:sym typeface="Calibri"/>
              </a:rPr>
              <a:t>.</a:t>
            </a:r>
          </a:p>
          <a:p>
            <a:pPr marL="380990" indent="-380990" defTabSz="1219170">
              <a:spcBef>
                <a:spcPts val="0"/>
              </a:spcBef>
              <a:buSzTx/>
              <a:buFont typeface="Arial" panose="020B0604020202020204" pitchFamily="34" charset="0"/>
              <a:buChar char="•"/>
            </a:pPr>
            <a:endParaRPr lang="en-GB" sz="1867" kern="1200" dirty="0">
              <a:latin typeface="Comic Sans MS" panose="030F0702030302020204" pitchFamily="66" charset="0"/>
              <a:cs typeface="Calibri"/>
              <a:sym typeface="Calibri"/>
            </a:endParaRPr>
          </a:p>
          <a:p>
            <a:endParaRPr lang="en-GB" dirty="0"/>
          </a:p>
          <a:p>
            <a:endParaRPr lang="en-GB" dirty="0"/>
          </a:p>
        </p:txBody>
      </p:sp>
      <p:sp>
        <p:nvSpPr>
          <p:cNvPr id="3" name="Title 2"/>
          <p:cNvSpPr>
            <a:spLocks noGrp="1"/>
          </p:cNvSpPr>
          <p:nvPr>
            <p:ph type="title"/>
          </p:nvPr>
        </p:nvSpPr>
        <p:spPr>
          <a:xfrm>
            <a:off x="321568" y="1437"/>
            <a:ext cx="10972800" cy="1143001"/>
          </a:xfrm>
        </p:spPr>
        <p:txBody>
          <a:bodyPr/>
          <a:lstStyle/>
          <a:p>
            <a:pPr algn="l"/>
            <a:r>
              <a:rPr lang="en-GB" b="1" dirty="0">
                <a:solidFill>
                  <a:srgbClr val="FF0000"/>
                </a:solidFill>
              </a:rPr>
              <a:t>KS1 Games and PE </a:t>
            </a:r>
          </a:p>
        </p:txBody>
      </p:sp>
      <p:sp>
        <p:nvSpPr>
          <p:cNvPr id="21" name="TextBox 20"/>
          <p:cNvSpPr txBox="1"/>
          <p:nvPr/>
        </p:nvSpPr>
        <p:spPr>
          <a:xfrm>
            <a:off x="5999989" y="1106317"/>
            <a:ext cx="5774432" cy="55000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hangingPunct="0"/>
            <a:r>
              <a:rPr lang="en-GB" sz="1867" b="1" kern="0" dirty="0">
                <a:solidFill>
                  <a:srgbClr val="FF0000"/>
                </a:solidFill>
                <a:latin typeface="Comic Sans MS" panose="030F0702030302020204" pitchFamily="66" charset="0"/>
                <a:cs typeface="Calibri"/>
                <a:sym typeface="Calibri"/>
              </a:rPr>
              <a:t>KS1 PE</a:t>
            </a:r>
          </a:p>
          <a:p>
            <a:pPr defTabSz="609585" hangingPunct="0"/>
            <a:r>
              <a:rPr lang="en-GB" sz="1867" b="1" kern="0" dirty="0">
                <a:solidFill>
                  <a:srgbClr val="000000"/>
                </a:solidFill>
                <a:latin typeface="Comic Sans MS" panose="030F0702030302020204" pitchFamily="66" charset="0"/>
                <a:cs typeface="Calibri"/>
                <a:sym typeface="Calibri"/>
              </a:rPr>
              <a:t>Dance – split into 2 parts</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Routine to be performed on stage</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Expression through dance</a:t>
            </a:r>
          </a:p>
          <a:p>
            <a:pPr defTabSz="609585" hangingPunct="0"/>
            <a:endParaRPr lang="en-GB" sz="1867" b="1" kern="0" dirty="0">
              <a:solidFill>
                <a:srgbClr val="000000"/>
              </a:solidFill>
              <a:latin typeface="Comic Sans MS" panose="030F0702030302020204" pitchFamily="66" charset="0"/>
              <a:cs typeface="Calibri"/>
              <a:sym typeface="Calibri"/>
            </a:endParaRPr>
          </a:p>
          <a:p>
            <a:pPr defTabSz="609585" hangingPunct="0"/>
            <a:r>
              <a:rPr lang="en-GB" sz="1867" b="1" kern="0" dirty="0">
                <a:solidFill>
                  <a:srgbClr val="000000"/>
                </a:solidFill>
                <a:latin typeface="Comic Sans MS" panose="030F0702030302020204" pitchFamily="66" charset="0"/>
                <a:cs typeface="Calibri"/>
                <a:sym typeface="Calibri"/>
              </a:rPr>
              <a:t>Gymnastics – </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Body control</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Travelling across a mat</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Jumps</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Sequences</a:t>
            </a:r>
          </a:p>
          <a:p>
            <a:pPr defTabSz="609585" hangingPunct="0"/>
            <a:endParaRPr lang="en-GB" sz="1867" b="1" kern="0" dirty="0">
              <a:solidFill>
                <a:srgbClr val="000000"/>
              </a:solidFill>
              <a:latin typeface="Comic Sans MS" panose="030F0702030302020204" pitchFamily="66" charset="0"/>
              <a:cs typeface="Calibri"/>
              <a:sym typeface="Calibri"/>
            </a:endParaRPr>
          </a:p>
          <a:p>
            <a:pPr defTabSz="609585" hangingPunct="0"/>
            <a:r>
              <a:rPr lang="en-GB" sz="1867" b="1" kern="0" dirty="0">
                <a:solidFill>
                  <a:srgbClr val="000000"/>
                </a:solidFill>
                <a:latin typeface="Comic Sans MS" panose="030F0702030302020204" pitchFamily="66" charset="0"/>
                <a:cs typeface="Calibri"/>
                <a:sym typeface="Calibri"/>
              </a:rPr>
              <a:t>Athletics –</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Running games</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Sports day preparation</a:t>
            </a:r>
          </a:p>
          <a:p>
            <a:pPr marL="228594" indent="-228594" defTabSz="609585" hangingPunct="0">
              <a:buFont typeface="Arial" panose="020B0604020202020204" pitchFamily="34" charset="0"/>
              <a:buChar char="•"/>
            </a:pPr>
            <a:endParaRPr lang="en-GB" sz="1867" b="1" kern="0" dirty="0">
              <a:solidFill>
                <a:srgbClr val="000000"/>
              </a:solidFill>
              <a:latin typeface="Comic Sans MS" panose="030F0702030302020204" pitchFamily="66" charset="0"/>
              <a:cs typeface="Calibri"/>
              <a:sym typeface="Calibri"/>
            </a:endParaRPr>
          </a:p>
          <a:p>
            <a:pPr defTabSz="609585" hangingPunct="0"/>
            <a:r>
              <a:rPr lang="en-GB" sz="1867" b="1" kern="0" dirty="0">
                <a:solidFill>
                  <a:srgbClr val="FF0000"/>
                </a:solidFill>
                <a:latin typeface="Comic Sans MS" panose="030F0702030302020204" pitchFamily="66" charset="0"/>
                <a:cs typeface="Calibri"/>
                <a:sym typeface="Calibri"/>
              </a:rPr>
              <a:t>PE lessons are slower paced, more technical lessons.</a:t>
            </a:r>
          </a:p>
          <a:p>
            <a:pPr defTabSz="609585" hangingPunct="0"/>
            <a:endParaRPr lang="en-GB" sz="1600" kern="0" dirty="0">
              <a:solidFill>
                <a:srgbClr val="000000"/>
              </a:solidFill>
              <a:latin typeface="Calibri"/>
              <a:cs typeface="Calibri"/>
              <a:sym typeface="Calibri"/>
            </a:endParaRPr>
          </a:p>
          <a:p>
            <a:pPr defTabSz="609585" hangingPunct="0"/>
            <a:endParaRPr lang="en-GB" sz="1600" kern="0" dirty="0">
              <a:solidFill>
                <a:srgbClr val="000000"/>
              </a:solidFill>
              <a:latin typeface="Calibri"/>
              <a:cs typeface="Calibri"/>
              <a:sym typeface="Calibri"/>
            </a:endParaRPr>
          </a:p>
        </p:txBody>
      </p:sp>
    </p:spTree>
    <p:extLst>
      <p:ext uri="{BB962C8B-B14F-4D97-AF65-F5344CB8AC3E}">
        <p14:creationId xmlns:p14="http://schemas.microsoft.com/office/powerpoint/2010/main" val="10043304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239349" y="932723"/>
            <a:ext cx="5755051" cy="5376597"/>
          </a:xfrm>
        </p:spPr>
        <p:txBody>
          <a:bodyPr>
            <a:normAutofit lnSpcReduction="10000"/>
          </a:bodyPr>
          <a:lstStyle/>
          <a:p>
            <a:pPr marL="0" indent="0">
              <a:buNone/>
            </a:pPr>
            <a:r>
              <a:rPr lang="en-GB" sz="1867" b="1" dirty="0">
                <a:solidFill>
                  <a:srgbClr val="FF0000"/>
                </a:solidFill>
                <a:latin typeface="Comic Sans MS" panose="030F0702030302020204" pitchFamily="66" charset="0"/>
              </a:rPr>
              <a:t>KS2 Games</a:t>
            </a:r>
          </a:p>
          <a:p>
            <a:r>
              <a:rPr lang="en-GB" sz="2000" b="1" kern="1200" dirty="0">
                <a:solidFill>
                  <a:schemeClr val="tx1"/>
                </a:solidFill>
                <a:latin typeface="Comic Sans MS" panose="030F0702030302020204" pitchFamily="66" charset="0"/>
              </a:rPr>
              <a:t>Topics - Netball, Football, Hockey, Cricket, </a:t>
            </a:r>
            <a:r>
              <a:rPr lang="en-GB" sz="2000" b="1" kern="1200" dirty="0" err="1">
                <a:solidFill>
                  <a:schemeClr val="tx1"/>
                </a:solidFill>
                <a:latin typeface="Comic Sans MS" panose="030F0702030302020204" pitchFamily="66" charset="0"/>
              </a:rPr>
              <a:t>Rounders</a:t>
            </a:r>
            <a:r>
              <a:rPr lang="en-GB" sz="2000" b="1" kern="1200" dirty="0">
                <a:solidFill>
                  <a:schemeClr val="tx1"/>
                </a:solidFill>
                <a:latin typeface="Comic Sans MS" panose="030F0702030302020204" pitchFamily="66" charset="0"/>
              </a:rPr>
              <a:t>, Basketball, Rugby, </a:t>
            </a:r>
            <a:r>
              <a:rPr lang="en-GB" sz="2000" b="1" kern="1200" dirty="0" err="1">
                <a:solidFill>
                  <a:schemeClr val="tx1"/>
                </a:solidFill>
                <a:latin typeface="Comic Sans MS" panose="030F0702030302020204" pitchFamily="66" charset="0"/>
              </a:rPr>
              <a:t>Dodgeball</a:t>
            </a:r>
            <a:r>
              <a:rPr lang="en-GB" sz="2000" b="1" kern="1200" dirty="0">
                <a:solidFill>
                  <a:schemeClr val="tx1"/>
                </a:solidFill>
                <a:latin typeface="Comic Sans MS" panose="030F0702030302020204" pitchFamily="66" charset="0"/>
              </a:rPr>
              <a:t>, SAQ</a:t>
            </a:r>
          </a:p>
          <a:p>
            <a:r>
              <a:rPr lang="en-GB" sz="2000" b="1" kern="1200" dirty="0" err="1">
                <a:solidFill>
                  <a:schemeClr val="tx1"/>
                </a:solidFill>
                <a:latin typeface="Comic Sans MS" panose="030F0702030302020204" pitchFamily="66" charset="0"/>
              </a:rPr>
              <a:t>Yr</a:t>
            </a:r>
            <a:r>
              <a:rPr lang="en-GB" sz="2000" b="1" kern="1200" dirty="0">
                <a:solidFill>
                  <a:schemeClr val="tx1"/>
                </a:solidFill>
                <a:latin typeface="Comic Sans MS" panose="030F0702030302020204" pitchFamily="66" charset="0"/>
              </a:rPr>
              <a:t> 3/4 team building games</a:t>
            </a:r>
          </a:p>
          <a:p>
            <a:r>
              <a:rPr lang="en-GB" sz="2000" b="1" kern="1200" dirty="0">
                <a:solidFill>
                  <a:schemeClr val="tx1"/>
                </a:solidFill>
                <a:latin typeface="Comic Sans MS" panose="030F0702030302020204" pitchFamily="66" charset="0"/>
              </a:rPr>
              <a:t>Changeable</a:t>
            </a:r>
          </a:p>
          <a:p>
            <a:r>
              <a:rPr lang="en-GB" sz="2000" b="1" kern="1200" dirty="0">
                <a:solidFill>
                  <a:schemeClr val="tx1"/>
                </a:solidFill>
                <a:latin typeface="Comic Sans MS" panose="030F0702030302020204" pitchFamily="66" charset="0"/>
              </a:rPr>
              <a:t>International week – </a:t>
            </a:r>
            <a:r>
              <a:rPr lang="en-GB" sz="2000" b="1" kern="1200" dirty="0" err="1">
                <a:solidFill>
                  <a:schemeClr val="tx1"/>
                </a:solidFill>
                <a:latin typeface="Comic Sans MS" panose="030F0702030302020204" pitchFamily="66" charset="0"/>
              </a:rPr>
              <a:t>Kabaddi</a:t>
            </a:r>
            <a:r>
              <a:rPr lang="en-GB" sz="2000" b="1" kern="1200" dirty="0">
                <a:solidFill>
                  <a:schemeClr val="tx1"/>
                </a:solidFill>
                <a:latin typeface="Comic Sans MS" panose="030F0702030302020204" pitchFamily="66" charset="0"/>
              </a:rPr>
              <a:t>, Sumo wrestling, </a:t>
            </a:r>
            <a:r>
              <a:rPr lang="en-GB" sz="2000" b="1" kern="1200" dirty="0" err="1">
                <a:solidFill>
                  <a:schemeClr val="tx1"/>
                </a:solidFill>
                <a:latin typeface="Comic Sans MS" panose="030F0702030302020204" pitchFamily="66" charset="0"/>
              </a:rPr>
              <a:t>Bandi</a:t>
            </a:r>
            <a:r>
              <a:rPr lang="en-GB" sz="2000" b="1" kern="1200" dirty="0">
                <a:solidFill>
                  <a:schemeClr val="tx1"/>
                </a:solidFill>
                <a:latin typeface="Comic Sans MS" panose="030F0702030302020204" pitchFamily="66" charset="0"/>
              </a:rPr>
              <a:t>, American Football, </a:t>
            </a:r>
            <a:r>
              <a:rPr lang="en-GB" sz="2000" b="1" kern="1200" dirty="0" err="1">
                <a:solidFill>
                  <a:schemeClr val="tx1"/>
                </a:solidFill>
                <a:latin typeface="Comic Sans MS" panose="030F0702030302020204" pitchFamily="66" charset="0"/>
              </a:rPr>
              <a:t>Petanque</a:t>
            </a:r>
            <a:r>
              <a:rPr lang="en-GB" sz="2000" b="1" kern="1200" dirty="0">
                <a:solidFill>
                  <a:schemeClr val="tx1"/>
                </a:solidFill>
                <a:latin typeface="Comic Sans MS" panose="030F0702030302020204" pitchFamily="66" charset="0"/>
              </a:rPr>
              <a:t>, Volleyball</a:t>
            </a:r>
          </a:p>
          <a:p>
            <a:pPr lvl="0"/>
            <a:endParaRPr lang="en-GB" sz="2533" dirty="0"/>
          </a:p>
          <a:p>
            <a:pPr marL="0" indent="0" defTabSz="1219170">
              <a:spcBef>
                <a:spcPts val="0"/>
              </a:spcBef>
              <a:buSzTx/>
              <a:buNone/>
            </a:pPr>
            <a:r>
              <a:rPr lang="en-GB" sz="1867" b="1" kern="1200" dirty="0">
                <a:solidFill>
                  <a:srgbClr val="FF0000"/>
                </a:solidFill>
                <a:latin typeface="Comic Sans MS" panose="030F0702030302020204" pitchFamily="66" charset="0"/>
                <a:cs typeface="Calibri"/>
                <a:sym typeface="Calibri"/>
              </a:rPr>
              <a:t>3 step coaching for games</a:t>
            </a:r>
          </a:p>
          <a:p>
            <a:pPr marL="380990" indent="-380990" defTabSz="1219170">
              <a:spcBef>
                <a:spcPts val="0"/>
              </a:spcBef>
              <a:buSzTx/>
              <a:buFont typeface="Wingdings" panose="05000000000000000000" pitchFamily="2" charset="2"/>
              <a:buChar char="Ø"/>
            </a:pPr>
            <a:r>
              <a:rPr lang="en-GB" sz="1867" b="1" kern="1200" dirty="0">
                <a:latin typeface="Comic Sans MS" panose="030F0702030302020204" pitchFamily="66" charset="0"/>
                <a:cs typeface="Calibri"/>
                <a:sym typeface="Calibri"/>
              </a:rPr>
              <a:t>Try it</a:t>
            </a:r>
          </a:p>
          <a:p>
            <a:pPr marL="380990" indent="-380990" defTabSz="1219170">
              <a:spcBef>
                <a:spcPts val="0"/>
              </a:spcBef>
              <a:buSzTx/>
              <a:buFont typeface="Wingdings" panose="05000000000000000000" pitchFamily="2" charset="2"/>
              <a:buChar char="Ø"/>
            </a:pPr>
            <a:r>
              <a:rPr lang="en-GB" sz="1867" b="1" kern="1200" dirty="0">
                <a:latin typeface="Comic Sans MS" panose="030F0702030302020204" pitchFamily="66" charset="0"/>
                <a:cs typeface="Calibri"/>
                <a:sym typeface="Calibri"/>
              </a:rPr>
              <a:t>Coach it</a:t>
            </a:r>
          </a:p>
          <a:p>
            <a:pPr marL="380990" indent="-380990" defTabSz="1219170">
              <a:spcBef>
                <a:spcPts val="0"/>
              </a:spcBef>
              <a:buSzTx/>
              <a:buFont typeface="Wingdings" panose="05000000000000000000" pitchFamily="2" charset="2"/>
              <a:buChar char="Ø"/>
            </a:pPr>
            <a:r>
              <a:rPr lang="en-GB" sz="1867" b="1" kern="1200" dirty="0">
                <a:latin typeface="Comic Sans MS" panose="030F0702030302020204" pitchFamily="66" charset="0"/>
                <a:cs typeface="Calibri"/>
                <a:sym typeface="Calibri"/>
              </a:rPr>
              <a:t>Progress it</a:t>
            </a:r>
          </a:p>
          <a:p>
            <a:pPr marL="380990" indent="-380990" defTabSz="1219170">
              <a:spcBef>
                <a:spcPts val="0"/>
              </a:spcBef>
              <a:buSzTx/>
              <a:buFont typeface="Arial" panose="020B0604020202020204" pitchFamily="34" charset="0"/>
              <a:buChar char="•"/>
            </a:pPr>
            <a:endParaRPr lang="en-GB" sz="1867" b="1" kern="1200" dirty="0">
              <a:latin typeface="Comic Sans MS" panose="030F0702030302020204" pitchFamily="66" charset="0"/>
              <a:cs typeface="Calibri"/>
              <a:sym typeface="Calibri"/>
            </a:endParaRPr>
          </a:p>
          <a:p>
            <a:pPr marL="0" indent="0" defTabSz="1219170">
              <a:spcBef>
                <a:spcPts val="0"/>
              </a:spcBef>
              <a:buSzTx/>
              <a:buNone/>
            </a:pPr>
            <a:r>
              <a:rPr lang="en-GB" sz="1867" b="1" kern="1200" dirty="0">
                <a:latin typeface="Comic Sans MS" panose="030F0702030302020204" pitchFamily="66" charset="0"/>
                <a:cs typeface="Calibri"/>
                <a:sym typeface="Calibri"/>
              </a:rPr>
              <a:t>All games sessions are fast paced and designed to have a competitive edge</a:t>
            </a:r>
            <a:r>
              <a:rPr lang="en-GB" sz="1867" kern="1200" dirty="0">
                <a:latin typeface="Comic Sans MS" panose="030F0702030302020204" pitchFamily="66" charset="0"/>
                <a:cs typeface="Calibri"/>
                <a:sym typeface="Calibri"/>
              </a:rPr>
              <a:t>.</a:t>
            </a:r>
          </a:p>
          <a:p>
            <a:endParaRPr lang="en-GB" dirty="0"/>
          </a:p>
        </p:txBody>
      </p:sp>
      <p:sp>
        <p:nvSpPr>
          <p:cNvPr id="3" name="Title 2"/>
          <p:cNvSpPr>
            <a:spLocks noGrp="1"/>
          </p:cNvSpPr>
          <p:nvPr>
            <p:ph type="title"/>
          </p:nvPr>
        </p:nvSpPr>
        <p:spPr>
          <a:xfrm>
            <a:off x="335360" y="1"/>
            <a:ext cx="10972800" cy="932723"/>
          </a:xfrm>
        </p:spPr>
        <p:txBody>
          <a:bodyPr/>
          <a:lstStyle/>
          <a:p>
            <a:pPr algn="l"/>
            <a:r>
              <a:rPr lang="en-GB" b="1" dirty="0">
                <a:solidFill>
                  <a:srgbClr val="FF0000"/>
                </a:solidFill>
              </a:rPr>
              <a:t>KS2 Games and PE</a:t>
            </a:r>
          </a:p>
        </p:txBody>
      </p:sp>
      <p:sp>
        <p:nvSpPr>
          <p:cNvPr id="5" name="TextBox 4"/>
          <p:cNvSpPr txBox="1"/>
          <p:nvPr/>
        </p:nvSpPr>
        <p:spPr>
          <a:xfrm>
            <a:off x="6192011" y="932723"/>
            <a:ext cx="5568619" cy="55822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hangingPunct="0"/>
            <a:r>
              <a:rPr lang="en-GB" sz="1867" b="1" kern="0" dirty="0">
                <a:solidFill>
                  <a:srgbClr val="FF0000"/>
                </a:solidFill>
                <a:latin typeface="Comic Sans MS" panose="030F0702030302020204" pitchFamily="66" charset="0"/>
                <a:cs typeface="Calibri"/>
                <a:sym typeface="Calibri"/>
              </a:rPr>
              <a:t>KS2 PE</a:t>
            </a:r>
          </a:p>
          <a:p>
            <a:pPr defTabSz="609585" hangingPunct="0"/>
            <a:r>
              <a:rPr lang="en-GB" sz="1867" b="1" kern="0" dirty="0">
                <a:solidFill>
                  <a:srgbClr val="000000"/>
                </a:solidFill>
                <a:latin typeface="Comic Sans MS" panose="030F0702030302020204" pitchFamily="66" charset="0"/>
                <a:cs typeface="Calibri"/>
                <a:sym typeface="Calibri"/>
              </a:rPr>
              <a:t>Dance – </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Routine to be performed on stage</a:t>
            </a:r>
          </a:p>
          <a:p>
            <a:pPr marL="228594" indent="-228594" defTabSz="609585" hangingPunct="0">
              <a:buFont typeface="Arial" panose="020B0604020202020204" pitchFamily="34" charset="0"/>
              <a:buChar char="•"/>
            </a:pPr>
            <a:r>
              <a:rPr lang="en-GB" sz="1867" b="1" kern="0" dirty="0" err="1">
                <a:solidFill>
                  <a:srgbClr val="000000"/>
                </a:solidFill>
                <a:latin typeface="Comic Sans MS" panose="030F0702030302020204" pitchFamily="66" charset="0"/>
                <a:cs typeface="Calibri"/>
                <a:sym typeface="Calibri"/>
              </a:rPr>
              <a:t>Yr</a:t>
            </a:r>
            <a:r>
              <a:rPr lang="en-GB" sz="1867" b="1" kern="0" dirty="0">
                <a:solidFill>
                  <a:srgbClr val="000000"/>
                </a:solidFill>
                <a:latin typeface="Comic Sans MS" panose="030F0702030302020204" pitchFamily="66" charset="0"/>
                <a:cs typeface="Calibri"/>
                <a:sym typeface="Calibri"/>
              </a:rPr>
              <a:t> 3/4 introduction into other styles</a:t>
            </a:r>
          </a:p>
          <a:p>
            <a:pPr marL="228594" indent="-228594" defTabSz="609585" hangingPunct="0">
              <a:buFont typeface="Arial" panose="020B0604020202020204" pitchFamily="34" charset="0"/>
              <a:buChar char="•"/>
            </a:pPr>
            <a:r>
              <a:rPr lang="en-GB" sz="1867" b="1" kern="0" dirty="0" err="1">
                <a:solidFill>
                  <a:srgbClr val="000000"/>
                </a:solidFill>
                <a:latin typeface="Comic Sans MS" panose="030F0702030302020204" pitchFamily="66" charset="0"/>
                <a:cs typeface="Calibri"/>
                <a:sym typeface="Calibri"/>
              </a:rPr>
              <a:t>Yr</a:t>
            </a:r>
            <a:r>
              <a:rPr lang="en-GB" sz="1867" b="1" kern="0" dirty="0">
                <a:solidFill>
                  <a:srgbClr val="000000"/>
                </a:solidFill>
                <a:latin typeface="Comic Sans MS" panose="030F0702030302020204" pitchFamily="66" charset="0"/>
                <a:cs typeface="Calibri"/>
                <a:sym typeface="Calibri"/>
              </a:rPr>
              <a:t> 5/6 create their own routine</a:t>
            </a:r>
          </a:p>
          <a:p>
            <a:pPr defTabSz="609585" hangingPunct="0"/>
            <a:endParaRPr lang="en-GB" sz="1867" b="1" kern="0" dirty="0">
              <a:solidFill>
                <a:srgbClr val="000000"/>
              </a:solidFill>
              <a:latin typeface="Comic Sans MS" panose="030F0702030302020204" pitchFamily="66" charset="0"/>
              <a:cs typeface="Calibri"/>
              <a:sym typeface="Calibri"/>
            </a:endParaRPr>
          </a:p>
          <a:p>
            <a:pPr defTabSz="609585" hangingPunct="0"/>
            <a:r>
              <a:rPr lang="en-GB" sz="1867" b="1" kern="0" dirty="0">
                <a:solidFill>
                  <a:srgbClr val="000000"/>
                </a:solidFill>
                <a:latin typeface="Comic Sans MS" panose="030F0702030302020204" pitchFamily="66" charset="0"/>
                <a:cs typeface="Calibri"/>
                <a:sym typeface="Calibri"/>
              </a:rPr>
              <a:t>Gymnastics – </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Body control</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Travelling across a mat</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Jumps</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Point balances</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Building routine in pairs (yr3/4) or groups (yr5/6)</a:t>
            </a:r>
          </a:p>
          <a:p>
            <a:pPr defTabSz="609585" hangingPunct="0"/>
            <a:endParaRPr lang="en-GB" sz="1867" b="1" kern="0" dirty="0">
              <a:solidFill>
                <a:srgbClr val="000000"/>
              </a:solidFill>
              <a:latin typeface="Comic Sans MS" panose="030F0702030302020204" pitchFamily="66" charset="0"/>
              <a:cs typeface="Calibri"/>
              <a:sym typeface="Calibri"/>
            </a:endParaRPr>
          </a:p>
          <a:p>
            <a:pPr defTabSz="609585" hangingPunct="0"/>
            <a:r>
              <a:rPr lang="en-GB" sz="1867" b="1" kern="0" dirty="0">
                <a:solidFill>
                  <a:srgbClr val="000000"/>
                </a:solidFill>
                <a:latin typeface="Comic Sans MS" panose="030F0702030302020204" pitchFamily="66" charset="0"/>
                <a:cs typeface="Calibri"/>
                <a:sym typeface="Calibri"/>
              </a:rPr>
              <a:t>Athletics –</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Traditional events</a:t>
            </a:r>
          </a:p>
          <a:p>
            <a:pPr marL="228594" indent="-228594" defTabSz="609585" hangingPunct="0">
              <a:buFont typeface="Arial" panose="020B0604020202020204" pitchFamily="34" charset="0"/>
              <a:buChar char="•"/>
            </a:pPr>
            <a:endParaRPr lang="en-GB" sz="1867" b="1" kern="0" dirty="0">
              <a:solidFill>
                <a:srgbClr val="000000"/>
              </a:solidFill>
              <a:latin typeface="Comic Sans MS" panose="030F0702030302020204" pitchFamily="66" charset="0"/>
              <a:cs typeface="Calibri"/>
              <a:sym typeface="Calibri"/>
            </a:endParaRPr>
          </a:p>
          <a:p>
            <a:pPr defTabSz="609585" hangingPunct="0"/>
            <a:r>
              <a:rPr lang="en-GB" sz="1867" b="1" kern="0" dirty="0">
                <a:solidFill>
                  <a:srgbClr val="FF0000"/>
                </a:solidFill>
                <a:latin typeface="Comic Sans MS" panose="030F0702030302020204" pitchFamily="66" charset="0"/>
                <a:cs typeface="Calibri"/>
                <a:sym typeface="Calibri"/>
              </a:rPr>
              <a:t>PE lessons are slower paced, more technical lessons.</a:t>
            </a:r>
          </a:p>
        </p:txBody>
      </p:sp>
    </p:spTree>
    <p:extLst>
      <p:ext uri="{BB962C8B-B14F-4D97-AF65-F5344CB8AC3E}">
        <p14:creationId xmlns:p14="http://schemas.microsoft.com/office/powerpoint/2010/main" val="10225843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301443" y="932723"/>
            <a:ext cx="5755051" cy="4128459"/>
          </a:xfrm>
        </p:spPr>
        <p:txBody>
          <a:bodyPr>
            <a:normAutofit/>
          </a:bodyPr>
          <a:lstStyle/>
          <a:p>
            <a:pPr marL="0" indent="0">
              <a:buNone/>
            </a:pPr>
            <a:r>
              <a:rPr lang="en-GB" sz="1867" b="1" dirty="0">
                <a:solidFill>
                  <a:srgbClr val="FF0000"/>
                </a:solidFill>
                <a:latin typeface="Comic Sans MS" panose="030F0702030302020204" pitchFamily="66" charset="0"/>
              </a:rPr>
              <a:t>RECEPTION Games</a:t>
            </a:r>
          </a:p>
          <a:p>
            <a:r>
              <a:rPr lang="en-GB" sz="1867" b="1" dirty="0">
                <a:solidFill>
                  <a:schemeClr val="tx1"/>
                </a:solidFill>
                <a:latin typeface="Comic Sans MS" panose="030F0702030302020204" pitchFamily="66" charset="0"/>
              </a:rPr>
              <a:t>Fundamentals</a:t>
            </a:r>
          </a:p>
          <a:p>
            <a:r>
              <a:rPr lang="en-GB" sz="1867" b="1" dirty="0">
                <a:solidFill>
                  <a:schemeClr val="tx1"/>
                </a:solidFill>
                <a:latin typeface="Comic Sans MS" panose="030F0702030302020204" pitchFamily="66" charset="0"/>
              </a:rPr>
              <a:t>Spatial awareness</a:t>
            </a:r>
          </a:p>
          <a:p>
            <a:r>
              <a:rPr lang="en-GB" sz="1867" b="1" dirty="0">
                <a:solidFill>
                  <a:schemeClr val="tx1"/>
                </a:solidFill>
                <a:latin typeface="Comic Sans MS" panose="030F0702030302020204" pitchFamily="66" charset="0"/>
              </a:rPr>
              <a:t>Being able to follow instructions</a:t>
            </a:r>
          </a:p>
          <a:p>
            <a:r>
              <a:rPr lang="en-GB" sz="1867" b="1" dirty="0">
                <a:solidFill>
                  <a:schemeClr val="tx1"/>
                </a:solidFill>
                <a:latin typeface="Comic Sans MS" panose="030F0702030302020204" pitchFamily="66" charset="0"/>
              </a:rPr>
              <a:t>Taking turns</a:t>
            </a:r>
          </a:p>
          <a:p>
            <a:r>
              <a:rPr lang="en-GB" sz="1867" b="1" dirty="0">
                <a:solidFill>
                  <a:schemeClr val="tx1"/>
                </a:solidFill>
                <a:latin typeface="Comic Sans MS" panose="030F0702030302020204" pitchFamily="66" charset="0"/>
              </a:rPr>
              <a:t>Independence</a:t>
            </a:r>
          </a:p>
          <a:p>
            <a:endParaRPr lang="en-GB" sz="1867" b="1" dirty="0">
              <a:solidFill>
                <a:srgbClr val="FF0000"/>
              </a:solidFill>
              <a:latin typeface="Comic Sans MS" panose="030F0702030302020204" pitchFamily="66" charset="0"/>
            </a:endParaRPr>
          </a:p>
          <a:p>
            <a:pPr marL="0" indent="0" defTabSz="1219170">
              <a:spcBef>
                <a:spcPts val="0"/>
              </a:spcBef>
              <a:buSzTx/>
              <a:buNone/>
            </a:pPr>
            <a:r>
              <a:rPr lang="en-GB" sz="1867" b="1" dirty="0">
                <a:solidFill>
                  <a:srgbClr val="FF0000"/>
                </a:solidFill>
                <a:latin typeface="Comic Sans MS" panose="030F0702030302020204" pitchFamily="66" charset="0"/>
                <a:cs typeface="Calibri"/>
              </a:rPr>
              <a:t>RECEPTION PE</a:t>
            </a:r>
          </a:p>
          <a:p>
            <a:pPr marL="0" indent="0" defTabSz="1219170">
              <a:spcBef>
                <a:spcPts val="0"/>
              </a:spcBef>
              <a:buSzTx/>
              <a:buNone/>
            </a:pPr>
            <a:endParaRPr lang="en-GB" sz="1867" b="1" kern="1200" dirty="0">
              <a:solidFill>
                <a:schemeClr val="tx1"/>
              </a:solidFill>
              <a:latin typeface="Comic Sans MS" panose="030F0702030302020204" pitchFamily="66" charset="0"/>
              <a:cs typeface="Calibri"/>
              <a:sym typeface="Calibri"/>
            </a:endParaRPr>
          </a:p>
          <a:p>
            <a:pPr defTabSz="1219170">
              <a:spcBef>
                <a:spcPts val="0"/>
              </a:spcBef>
              <a:buSzTx/>
            </a:pPr>
            <a:r>
              <a:rPr lang="en-GB" sz="1867" b="1" kern="1200" dirty="0">
                <a:solidFill>
                  <a:schemeClr val="tx1"/>
                </a:solidFill>
                <a:latin typeface="Comic Sans MS" panose="030F0702030302020204" pitchFamily="66" charset="0"/>
                <a:cs typeface="Calibri"/>
                <a:sym typeface="Calibri"/>
              </a:rPr>
              <a:t>Dance</a:t>
            </a:r>
          </a:p>
          <a:p>
            <a:pPr defTabSz="1219170">
              <a:spcBef>
                <a:spcPts val="0"/>
              </a:spcBef>
              <a:buSzTx/>
            </a:pPr>
            <a:r>
              <a:rPr lang="en-GB" sz="1867" b="1" kern="1200" dirty="0">
                <a:solidFill>
                  <a:schemeClr val="tx1"/>
                </a:solidFill>
                <a:latin typeface="Comic Sans MS" panose="030F0702030302020204" pitchFamily="66" charset="0"/>
                <a:cs typeface="Calibri"/>
                <a:sym typeface="Calibri"/>
              </a:rPr>
              <a:t>Gymnastics</a:t>
            </a:r>
          </a:p>
          <a:p>
            <a:pPr defTabSz="1219170">
              <a:spcBef>
                <a:spcPts val="0"/>
              </a:spcBef>
              <a:buSzTx/>
            </a:pPr>
            <a:r>
              <a:rPr lang="en-GB" sz="1867" b="1" kern="1200" dirty="0">
                <a:solidFill>
                  <a:schemeClr val="tx1"/>
                </a:solidFill>
                <a:latin typeface="Comic Sans MS" panose="030F0702030302020204" pitchFamily="66" charset="0"/>
                <a:cs typeface="Calibri"/>
                <a:sym typeface="Calibri"/>
              </a:rPr>
              <a:t>Running Games</a:t>
            </a:r>
            <a:endParaRPr lang="en-GB" sz="1867" kern="1200" dirty="0">
              <a:latin typeface="Comic Sans MS" panose="030F0702030302020204" pitchFamily="66" charset="0"/>
              <a:cs typeface="Calibri"/>
              <a:sym typeface="Calibri"/>
            </a:endParaRPr>
          </a:p>
          <a:p>
            <a:pPr lvl="6"/>
            <a:endParaRPr lang="en-GB" dirty="0"/>
          </a:p>
          <a:p>
            <a:pPr marL="0" indent="0">
              <a:buNone/>
            </a:pPr>
            <a:endParaRPr lang="en-GB" dirty="0"/>
          </a:p>
        </p:txBody>
      </p:sp>
      <p:sp>
        <p:nvSpPr>
          <p:cNvPr id="3" name="Title 2"/>
          <p:cNvSpPr>
            <a:spLocks noGrp="1"/>
          </p:cNvSpPr>
          <p:nvPr>
            <p:ph type="title"/>
          </p:nvPr>
        </p:nvSpPr>
        <p:spPr>
          <a:xfrm>
            <a:off x="335360" y="1"/>
            <a:ext cx="10972800" cy="932723"/>
          </a:xfrm>
        </p:spPr>
        <p:txBody>
          <a:bodyPr/>
          <a:lstStyle/>
          <a:p>
            <a:pPr algn="l"/>
            <a:r>
              <a:rPr lang="en-GB" b="1" dirty="0">
                <a:solidFill>
                  <a:srgbClr val="FF0000"/>
                </a:solidFill>
              </a:rPr>
              <a:t>EYFS Games and PE</a:t>
            </a:r>
          </a:p>
        </p:txBody>
      </p:sp>
      <p:sp>
        <p:nvSpPr>
          <p:cNvPr id="5" name="TextBox 4"/>
          <p:cNvSpPr txBox="1"/>
          <p:nvPr/>
        </p:nvSpPr>
        <p:spPr>
          <a:xfrm>
            <a:off x="6192011" y="932723"/>
            <a:ext cx="5568619" cy="52949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hangingPunct="0"/>
            <a:r>
              <a:rPr lang="en-GB" sz="1867" b="1" kern="0" dirty="0">
                <a:solidFill>
                  <a:srgbClr val="FF0000"/>
                </a:solidFill>
                <a:latin typeface="Comic Sans MS" panose="030F0702030302020204" pitchFamily="66" charset="0"/>
                <a:cs typeface="Calibri"/>
                <a:sym typeface="Calibri"/>
              </a:rPr>
              <a:t>NURSERY PE</a:t>
            </a:r>
          </a:p>
          <a:p>
            <a:pPr marL="228594" indent="-228594" defTabSz="609585" hangingPunct="0">
              <a:buFont typeface="Arial" panose="020B0604020202020204" pitchFamily="34" charset="0"/>
              <a:buChar char="•"/>
            </a:pPr>
            <a:endParaRPr lang="en-GB" sz="1867" b="1" kern="0" dirty="0">
              <a:solidFill>
                <a:srgbClr val="000000"/>
              </a:solidFill>
              <a:latin typeface="Comic Sans MS" panose="030F0702030302020204" pitchFamily="66" charset="0"/>
              <a:cs typeface="Calibri"/>
              <a:sym typeface="Calibri"/>
            </a:endParaRP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Fundamentals</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Spatial awareness</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Expression</a:t>
            </a:r>
          </a:p>
          <a:p>
            <a:pPr marL="228594" indent="-228594" defTabSz="609585" hangingPunct="0">
              <a:buFont typeface="Arial" panose="020B0604020202020204" pitchFamily="34" charset="0"/>
              <a:buChar char="•"/>
            </a:pPr>
            <a:r>
              <a:rPr lang="en-GB" sz="1867" b="1" kern="0" dirty="0">
                <a:solidFill>
                  <a:srgbClr val="000000"/>
                </a:solidFill>
                <a:latin typeface="Comic Sans MS" panose="030F0702030302020204" pitchFamily="66" charset="0"/>
                <a:cs typeface="Calibri"/>
                <a:sym typeface="Calibri"/>
              </a:rPr>
              <a:t>Fine motor skills</a:t>
            </a:r>
          </a:p>
          <a:p>
            <a:pPr marL="228594" indent="-228594" defTabSz="609585" hangingPunct="0">
              <a:buFont typeface="Arial" panose="020B0604020202020204" pitchFamily="34" charset="0"/>
              <a:buChar char="•"/>
            </a:pPr>
            <a:endParaRPr lang="en-GB" sz="1867" b="1" kern="0" dirty="0">
              <a:solidFill>
                <a:srgbClr val="000000"/>
              </a:solidFill>
              <a:latin typeface="Comic Sans MS" panose="030F0702030302020204" pitchFamily="66" charset="0"/>
              <a:cs typeface="Calibri"/>
              <a:sym typeface="Calibri"/>
            </a:endParaRPr>
          </a:p>
          <a:p>
            <a:pPr defTabSz="609585" hangingPunct="0"/>
            <a:r>
              <a:rPr lang="en-GB" sz="1867" b="1" kern="0" dirty="0">
                <a:solidFill>
                  <a:srgbClr val="000000"/>
                </a:solidFill>
                <a:latin typeface="Comic Sans MS" panose="030F0702030302020204" pitchFamily="66" charset="0"/>
                <a:cs typeface="Calibri"/>
                <a:sym typeface="Calibri"/>
              </a:rPr>
              <a:t>Nursery lessons a taught once a week with 40mins of structured PE followed by 20mins of either dance or free play with the PE equipment</a:t>
            </a:r>
          </a:p>
          <a:p>
            <a:pPr defTabSz="609585" hangingPunct="0"/>
            <a:endParaRPr lang="en-GB" sz="1867" b="1" kern="0" dirty="0">
              <a:solidFill>
                <a:srgbClr val="000000"/>
              </a:solidFill>
              <a:latin typeface="Comic Sans MS" panose="030F0702030302020204" pitchFamily="66" charset="0"/>
              <a:cs typeface="Calibri"/>
              <a:sym typeface="Calibri"/>
            </a:endParaRPr>
          </a:p>
          <a:p>
            <a:pPr defTabSz="609585" hangingPunct="0"/>
            <a:endParaRPr lang="en-GB" sz="1867" b="1" kern="0" dirty="0">
              <a:solidFill>
                <a:srgbClr val="000000"/>
              </a:solidFill>
              <a:latin typeface="Comic Sans MS" panose="030F0702030302020204" pitchFamily="66" charset="0"/>
              <a:cs typeface="Calibri"/>
              <a:sym typeface="Calibri"/>
            </a:endParaRPr>
          </a:p>
          <a:p>
            <a:pPr defTabSz="609585" hangingPunct="0"/>
            <a:endParaRPr lang="en-GB" sz="1867" b="1" kern="0" dirty="0">
              <a:solidFill>
                <a:srgbClr val="000000"/>
              </a:solidFill>
              <a:latin typeface="Comic Sans MS" panose="030F0702030302020204" pitchFamily="66" charset="0"/>
              <a:cs typeface="Calibri"/>
              <a:sym typeface="Calibri"/>
            </a:endParaRPr>
          </a:p>
          <a:p>
            <a:pPr defTabSz="609585" hangingPunct="0"/>
            <a:endParaRPr lang="en-GB" sz="1867" b="1" kern="0" dirty="0">
              <a:solidFill>
                <a:srgbClr val="000000"/>
              </a:solidFill>
              <a:latin typeface="Comic Sans MS" panose="030F0702030302020204" pitchFamily="66" charset="0"/>
              <a:cs typeface="Calibri"/>
              <a:sym typeface="Calibri"/>
            </a:endParaRPr>
          </a:p>
          <a:p>
            <a:pPr defTabSz="609585" hangingPunct="0"/>
            <a:r>
              <a:rPr lang="en-GB" sz="1867" b="1" kern="0" dirty="0">
                <a:solidFill>
                  <a:srgbClr val="FF0000"/>
                </a:solidFill>
                <a:latin typeface="Comic Sans MS" panose="030F0702030302020204" pitchFamily="66" charset="0"/>
                <a:cs typeface="Calibri"/>
                <a:sym typeface="Calibri"/>
              </a:rPr>
              <a:t>EYFS lessons are much slower paced and can often take two weeks to make sure children show understanding</a:t>
            </a:r>
          </a:p>
        </p:txBody>
      </p:sp>
    </p:spTree>
    <p:extLst>
      <p:ext uri="{BB962C8B-B14F-4D97-AF65-F5344CB8AC3E}">
        <p14:creationId xmlns:p14="http://schemas.microsoft.com/office/powerpoint/2010/main" val="129231578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431371" y="1316765"/>
            <a:ext cx="11041227" cy="4992555"/>
          </a:xfrm>
        </p:spPr>
        <p:txBody>
          <a:bodyPr>
            <a:normAutofit fontScale="55000" lnSpcReduction="20000"/>
          </a:bodyPr>
          <a:lstStyle/>
          <a:p>
            <a:r>
              <a:rPr lang="en-GB" dirty="0"/>
              <a:t>5 activities.</a:t>
            </a:r>
          </a:p>
          <a:p>
            <a:r>
              <a:rPr lang="en-GB" dirty="0"/>
              <a:t>1 minute for each activity</a:t>
            </a:r>
          </a:p>
          <a:p>
            <a:pPr marL="0" indent="0">
              <a:buNone/>
            </a:pPr>
            <a:endParaRPr lang="en-GB" dirty="0"/>
          </a:p>
          <a:p>
            <a:r>
              <a:rPr lang="en-GB" dirty="0"/>
              <a:t>5 key areas;</a:t>
            </a:r>
          </a:p>
          <a:p>
            <a:pPr marL="609585" indent="-609585">
              <a:buFont typeface="+mj-lt"/>
              <a:buAutoNum type="arabicPeriod"/>
            </a:pPr>
            <a:r>
              <a:rPr lang="en-GB" dirty="0"/>
              <a:t>Speed/stamina</a:t>
            </a:r>
          </a:p>
          <a:p>
            <a:pPr marL="609585" indent="-609585">
              <a:buFont typeface="+mj-lt"/>
              <a:buAutoNum type="arabicPeriod"/>
            </a:pPr>
            <a:r>
              <a:rPr lang="en-GB" dirty="0"/>
              <a:t>Agility</a:t>
            </a:r>
          </a:p>
          <a:p>
            <a:pPr marL="609585" indent="-609585">
              <a:buFont typeface="+mj-lt"/>
              <a:buAutoNum type="arabicPeriod"/>
            </a:pPr>
            <a:r>
              <a:rPr lang="en-GB" dirty="0"/>
              <a:t>Core strength</a:t>
            </a:r>
          </a:p>
          <a:p>
            <a:pPr marL="609585" indent="-609585">
              <a:buFont typeface="+mj-lt"/>
              <a:buAutoNum type="arabicPeriod"/>
            </a:pPr>
            <a:r>
              <a:rPr lang="en-GB" dirty="0"/>
              <a:t>Upper body strength</a:t>
            </a:r>
          </a:p>
          <a:p>
            <a:pPr marL="609585" indent="-609585">
              <a:buFont typeface="+mj-lt"/>
              <a:buAutoNum type="arabicPeriod"/>
            </a:pPr>
            <a:r>
              <a:rPr lang="en-GB" dirty="0"/>
              <a:t>Hand/eye co-ordination</a:t>
            </a:r>
          </a:p>
          <a:p>
            <a:endParaRPr lang="en-GB" dirty="0"/>
          </a:p>
          <a:p>
            <a:r>
              <a:rPr lang="en-GB" dirty="0"/>
              <a:t>6 times a year - every half term</a:t>
            </a:r>
          </a:p>
          <a:p>
            <a:r>
              <a:rPr lang="en-GB" dirty="0"/>
              <a:t>Peer scored</a:t>
            </a:r>
          </a:p>
          <a:p>
            <a:r>
              <a:rPr lang="en-GB" dirty="0"/>
              <a:t>100% improvement for 2016/17</a:t>
            </a:r>
          </a:p>
          <a:p>
            <a:pPr marL="0" indent="0">
              <a:buNone/>
            </a:pPr>
            <a:r>
              <a:rPr lang="en-GB" dirty="0"/>
              <a:t>       and 2017/18</a:t>
            </a:r>
          </a:p>
          <a:p>
            <a:r>
              <a:rPr lang="en-GB" dirty="0"/>
              <a:t>Reward system</a:t>
            </a:r>
          </a:p>
          <a:p>
            <a:endParaRPr lang="en-GB" dirty="0"/>
          </a:p>
          <a:p>
            <a:endParaRPr lang="en-GB" dirty="0"/>
          </a:p>
        </p:txBody>
      </p:sp>
      <p:sp>
        <p:nvSpPr>
          <p:cNvPr id="3" name="Title 2"/>
          <p:cNvSpPr>
            <a:spLocks noGrp="1"/>
          </p:cNvSpPr>
          <p:nvPr>
            <p:ph type="title"/>
          </p:nvPr>
        </p:nvSpPr>
        <p:spPr>
          <a:xfrm>
            <a:off x="143339" y="1"/>
            <a:ext cx="10972800" cy="1143001"/>
          </a:xfrm>
        </p:spPr>
        <p:txBody>
          <a:bodyPr>
            <a:normAutofit/>
          </a:bodyPr>
          <a:lstStyle/>
          <a:p>
            <a:pPr algn="l"/>
            <a:r>
              <a:rPr lang="en-GB" sz="5867" b="1" i="1" dirty="0">
                <a:solidFill>
                  <a:schemeClr val="accent6">
                    <a:lumMod val="75000"/>
                  </a:schemeClr>
                </a:solidFill>
                <a:latin typeface="Arial Black" panose="020B0A04020102020204" pitchFamily="34" charset="0"/>
              </a:rPr>
              <a:t>Kid Active</a:t>
            </a:r>
          </a:p>
        </p:txBody>
      </p:sp>
      <p:pic>
        <p:nvPicPr>
          <p:cNvPr id="5" name="Picture 4" descr="C:\Users\st-johns-d\Local Settings\Temporary Internet Files\Content.Word\IMG_026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751850" y="1412777"/>
            <a:ext cx="6364287" cy="4320479"/>
          </a:xfrm>
          <a:prstGeom prst="rect">
            <a:avLst/>
          </a:prstGeom>
          <a:noFill/>
          <a:ln>
            <a:noFill/>
          </a:ln>
        </p:spPr>
      </p:pic>
    </p:spTree>
    <p:extLst>
      <p:ext uri="{BB962C8B-B14F-4D97-AF65-F5344CB8AC3E}">
        <p14:creationId xmlns:p14="http://schemas.microsoft.com/office/powerpoint/2010/main" val="393336640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39" y="1"/>
            <a:ext cx="10972800" cy="1143001"/>
          </a:xfrm>
        </p:spPr>
        <p:txBody>
          <a:bodyPr>
            <a:normAutofit/>
          </a:bodyPr>
          <a:lstStyle/>
          <a:p>
            <a:pPr algn="l"/>
            <a:r>
              <a:rPr lang="en-GB" sz="5867" b="1" i="1" dirty="0">
                <a:solidFill>
                  <a:schemeClr val="accent6">
                    <a:lumMod val="75000"/>
                  </a:schemeClr>
                </a:solidFill>
                <a:latin typeface="Arial Black" panose="020B0A04020102020204" pitchFamily="34" charset="0"/>
              </a:rPr>
              <a:t>Kid Active</a:t>
            </a:r>
          </a:p>
        </p:txBody>
      </p:sp>
      <p:pic>
        <p:nvPicPr>
          <p:cNvPr id="5" name="Picture 4" descr="C:\Users\st-johns-d\Local Settings\Temporary Internet Files\Content.Word\IMG_026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6960096" y="3909053"/>
            <a:ext cx="3539067" cy="2462276"/>
          </a:xfrm>
          <a:prstGeom prst="rect">
            <a:avLst/>
          </a:prstGeom>
          <a:noFill/>
          <a:ln>
            <a:noFill/>
          </a:ln>
        </p:spPr>
      </p:pic>
      <p:pic>
        <p:nvPicPr>
          <p:cNvPr id="6" name="Picture 5" descr="C:\Users\st-johns-d\Local Settings\Temporary Internet Files\Content.Word\IMG_028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327585" y="2267745"/>
            <a:ext cx="3438129" cy="2496280"/>
          </a:xfrm>
          <a:prstGeom prst="rect">
            <a:avLst/>
          </a:prstGeom>
          <a:noFill/>
          <a:ln>
            <a:noFill/>
          </a:ln>
        </p:spPr>
      </p:pic>
      <p:pic>
        <p:nvPicPr>
          <p:cNvPr id="7" name="Picture 6" descr="C:\Users\st-johns-d\Local Settings\Temporary Internet Files\Content.Word\IMG_0288.jp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a:off x="6898310" y="1089158"/>
            <a:ext cx="3600853" cy="2627873"/>
          </a:xfrm>
          <a:prstGeom prst="rect">
            <a:avLst/>
          </a:prstGeom>
          <a:noFill/>
          <a:ln>
            <a:noFill/>
          </a:ln>
        </p:spPr>
      </p:pic>
      <p:pic>
        <p:nvPicPr>
          <p:cNvPr id="8" name="Picture 7" descr="C:\Users\st-johns-d\Local Settings\Temporary Internet Files\Content.Word\IMG_0289.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3009893" y="1089157"/>
            <a:ext cx="3579928" cy="2611199"/>
          </a:xfrm>
          <a:prstGeom prst="rect">
            <a:avLst/>
          </a:prstGeom>
          <a:noFill/>
          <a:ln>
            <a:noFill/>
          </a:ln>
        </p:spPr>
      </p:pic>
      <p:pic>
        <p:nvPicPr>
          <p:cNvPr id="9" name="Picture 8" descr="C:\Users\st-johns-d\Local Settings\Temporary Internet Files\Content.Word\IMG_0281.jpg"/>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2963641" y="3909051"/>
            <a:ext cx="3579928" cy="2462276"/>
          </a:xfrm>
          <a:prstGeom prst="rect">
            <a:avLst/>
          </a:prstGeom>
          <a:noFill/>
          <a:ln>
            <a:noFill/>
          </a:ln>
        </p:spPr>
      </p:pic>
      <p:sp>
        <p:nvSpPr>
          <p:cNvPr id="10" name="Rectangle 9"/>
          <p:cNvSpPr/>
          <p:nvPr/>
        </p:nvSpPr>
        <p:spPr>
          <a:xfrm>
            <a:off x="56028" y="4515511"/>
            <a:ext cx="2698816" cy="697563"/>
          </a:xfrm>
          <a:prstGeom prst="rect">
            <a:avLst/>
          </a:prstGeom>
          <a:noFill/>
        </p:spPr>
        <p:txBody>
          <a:bodyPr wrap="none" lIns="121920" tIns="60960" rIns="121920" bIns="60960">
            <a:spAutoFit/>
          </a:bodyPr>
          <a:lstStyle/>
          <a:p>
            <a:pPr algn="ctr" defTabSz="609585" hangingPunct="0"/>
            <a:r>
              <a:rPr lang="en-US" sz="3733" kern="0" dirty="0">
                <a:ln w="0"/>
                <a:solidFill>
                  <a:srgbClr val="000000"/>
                </a:solidFill>
                <a:effectLst>
                  <a:outerShdw blurRad="38100" dist="19050" dir="2700000" algn="tl" rotWithShape="0">
                    <a:srgbClr val="000000">
                      <a:alpha val="40000"/>
                    </a:srgbClr>
                  </a:outerShdw>
                </a:effectLst>
                <a:latin typeface="Calibri"/>
                <a:cs typeface="Calibri"/>
                <a:sym typeface="Calibri"/>
              </a:rPr>
              <a:t>Shuttle Runs</a:t>
            </a:r>
          </a:p>
        </p:txBody>
      </p:sp>
      <p:sp>
        <p:nvSpPr>
          <p:cNvPr id="11" name="Rectangle 10"/>
          <p:cNvSpPr/>
          <p:nvPr/>
        </p:nvSpPr>
        <p:spPr>
          <a:xfrm>
            <a:off x="3098548" y="3054483"/>
            <a:ext cx="3011401" cy="697563"/>
          </a:xfrm>
          <a:prstGeom prst="rect">
            <a:avLst/>
          </a:prstGeom>
          <a:noFill/>
        </p:spPr>
        <p:txBody>
          <a:bodyPr wrap="none" lIns="121920" tIns="60960" rIns="121920" bIns="60960">
            <a:spAutoFit/>
          </a:bodyPr>
          <a:lstStyle/>
          <a:p>
            <a:pPr algn="ctr" defTabSz="609585" hangingPunct="0"/>
            <a:r>
              <a:rPr lang="en-US" sz="3733" kern="0" dirty="0">
                <a:ln w="0"/>
                <a:solidFill>
                  <a:srgbClr val="FFFFFF"/>
                </a:solidFill>
                <a:effectLst>
                  <a:outerShdw blurRad="38100" dist="19050" dir="2700000" algn="tl" rotWithShape="0">
                    <a:srgbClr val="000000">
                      <a:alpha val="40000"/>
                    </a:srgbClr>
                  </a:outerShdw>
                </a:effectLst>
                <a:latin typeface="Calibri"/>
                <a:cs typeface="Calibri"/>
                <a:sym typeface="Calibri"/>
              </a:rPr>
              <a:t>Speed Bounce</a:t>
            </a:r>
          </a:p>
        </p:txBody>
      </p:sp>
      <p:sp>
        <p:nvSpPr>
          <p:cNvPr id="12" name="Rectangle 11"/>
          <p:cNvSpPr/>
          <p:nvPr/>
        </p:nvSpPr>
        <p:spPr>
          <a:xfrm>
            <a:off x="3760062" y="5645645"/>
            <a:ext cx="2867131" cy="697563"/>
          </a:xfrm>
          <a:prstGeom prst="rect">
            <a:avLst/>
          </a:prstGeom>
          <a:noFill/>
        </p:spPr>
        <p:txBody>
          <a:bodyPr wrap="none" lIns="121920" tIns="60960" rIns="121920" bIns="60960">
            <a:spAutoFit/>
          </a:bodyPr>
          <a:lstStyle/>
          <a:p>
            <a:pPr algn="ctr" defTabSz="609585" hangingPunct="0"/>
            <a:r>
              <a:rPr lang="en-US" sz="3733" kern="0" dirty="0">
                <a:ln w="0"/>
                <a:solidFill>
                  <a:srgbClr val="000000"/>
                </a:solidFill>
                <a:effectLst>
                  <a:outerShdw blurRad="38100" dist="19050" dir="2700000" algn="tl" rotWithShape="0">
                    <a:srgbClr val="000000">
                      <a:alpha val="40000"/>
                    </a:srgbClr>
                  </a:outerShdw>
                </a:effectLst>
                <a:latin typeface="Calibri"/>
                <a:cs typeface="Calibri"/>
                <a:sym typeface="Calibri"/>
              </a:rPr>
              <a:t>Ladder Walks</a:t>
            </a:r>
          </a:p>
        </p:txBody>
      </p:sp>
      <p:sp>
        <p:nvSpPr>
          <p:cNvPr id="13" name="Rectangle 12"/>
          <p:cNvSpPr/>
          <p:nvPr/>
        </p:nvSpPr>
        <p:spPr>
          <a:xfrm>
            <a:off x="8335397" y="3088292"/>
            <a:ext cx="2241960" cy="697563"/>
          </a:xfrm>
          <a:prstGeom prst="rect">
            <a:avLst/>
          </a:prstGeom>
          <a:noFill/>
        </p:spPr>
        <p:txBody>
          <a:bodyPr wrap="none" lIns="121920" tIns="60960" rIns="121920" bIns="60960">
            <a:spAutoFit/>
          </a:bodyPr>
          <a:lstStyle/>
          <a:p>
            <a:pPr algn="ctr" defTabSz="609585" hangingPunct="0"/>
            <a:r>
              <a:rPr lang="en-US" sz="3733" kern="0" dirty="0">
                <a:ln w="0"/>
                <a:solidFill>
                  <a:srgbClr val="FFFFFF"/>
                </a:solidFill>
                <a:effectLst>
                  <a:outerShdw blurRad="38100" dist="19050" dir="2700000" algn="tl" rotWithShape="0">
                    <a:srgbClr val="000000">
                      <a:alpha val="40000"/>
                    </a:srgbClr>
                  </a:outerShdw>
                </a:effectLst>
                <a:latin typeface="Calibri"/>
                <a:cs typeface="Calibri"/>
                <a:sym typeface="Calibri"/>
              </a:rPr>
              <a:t>Up Downs</a:t>
            </a:r>
          </a:p>
        </p:txBody>
      </p:sp>
      <p:sp>
        <p:nvSpPr>
          <p:cNvPr id="14" name="Rectangle 13"/>
          <p:cNvSpPr/>
          <p:nvPr/>
        </p:nvSpPr>
        <p:spPr>
          <a:xfrm>
            <a:off x="9182874" y="4170115"/>
            <a:ext cx="1344278" cy="1272015"/>
          </a:xfrm>
          <a:prstGeom prst="rect">
            <a:avLst/>
          </a:prstGeom>
          <a:noFill/>
        </p:spPr>
        <p:txBody>
          <a:bodyPr wrap="none" lIns="121920" tIns="60960" rIns="121920" bIns="60960">
            <a:spAutoFit/>
          </a:bodyPr>
          <a:lstStyle/>
          <a:p>
            <a:pPr algn="ctr" defTabSz="609585" hangingPunct="0"/>
            <a:r>
              <a:rPr lang="en-US" sz="3733" kern="0" dirty="0">
                <a:ln w="0"/>
                <a:solidFill>
                  <a:srgbClr val="000000"/>
                </a:solidFill>
                <a:effectLst>
                  <a:outerShdw blurRad="38100" dist="19050" dir="2700000" algn="tl" rotWithShape="0">
                    <a:srgbClr val="000000">
                      <a:alpha val="40000"/>
                    </a:srgbClr>
                  </a:outerShdw>
                </a:effectLst>
                <a:latin typeface="Calibri"/>
                <a:cs typeface="Calibri"/>
                <a:sym typeface="Calibri"/>
              </a:rPr>
              <a:t>Wall</a:t>
            </a:r>
          </a:p>
          <a:p>
            <a:pPr algn="ctr" defTabSz="609585" hangingPunct="0"/>
            <a:r>
              <a:rPr lang="en-US" sz="3733" kern="0" dirty="0">
                <a:ln w="0"/>
                <a:solidFill>
                  <a:srgbClr val="000000"/>
                </a:solidFill>
                <a:effectLst>
                  <a:outerShdw blurRad="38100" dist="19050" dir="2700000" algn="tl" rotWithShape="0">
                    <a:srgbClr val="000000">
                      <a:alpha val="40000"/>
                    </a:srgbClr>
                  </a:outerShdw>
                </a:effectLst>
                <a:latin typeface="Calibri"/>
                <a:cs typeface="Calibri"/>
                <a:sym typeface="Calibri"/>
              </a:rPr>
              <a:t>Catch</a:t>
            </a:r>
          </a:p>
        </p:txBody>
      </p:sp>
    </p:spTree>
    <p:extLst>
      <p:ext uri="{BB962C8B-B14F-4D97-AF65-F5344CB8AC3E}">
        <p14:creationId xmlns:p14="http://schemas.microsoft.com/office/powerpoint/2010/main" val="11665888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7381" y="164637"/>
            <a:ext cx="10972800" cy="1248139"/>
          </a:xfrm>
        </p:spPr>
        <p:txBody>
          <a:bodyPr>
            <a:normAutofit fontScale="90000"/>
          </a:bodyPr>
          <a:lstStyle/>
          <a:p>
            <a:r>
              <a:rPr lang="en-GB" dirty="0">
                <a:solidFill>
                  <a:srgbClr val="FFFF00"/>
                </a:solidFill>
                <a:latin typeface="Comic Sans MS" panose="030F0702030302020204" pitchFamily="66" charset="0"/>
              </a:rPr>
              <a:t>Assessments and monitoring</a:t>
            </a:r>
            <a:r>
              <a:rPr lang="en-GB" dirty="0"/>
              <a:t/>
            </a:r>
            <a:br>
              <a:rPr lang="en-GB" dirty="0"/>
            </a:br>
            <a:endParaRPr lang="en-GB" dirty="0"/>
          </a:p>
        </p:txBody>
      </p:sp>
      <p:graphicFrame>
        <p:nvGraphicFramePr>
          <p:cNvPr id="6" name="Object 5"/>
          <p:cNvGraphicFramePr>
            <a:graphicFrameLocks noChangeAspect="1"/>
          </p:cNvGraphicFramePr>
          <p:nvPr>
            <p:extLst/>
          </p:nvPr>
        </p:nvGraphicFramePr>
        <p:xfrm>
          <a:off x="1927987" y="1554411"/>
          <a:ext cx="8352928" cy="4912373"/>
        </p:xfrm>
        <a:graphic>
          <a:graphicData uri="http://schemas.openxmlformats.org/presentationml/2006/ole">
            <mc:AlternateContent xmlns:mc="http://schemas.openxmlformats.org/markup-compatibility/2006">
              <mc:Choice xmlns:v="urn:schemas-microsoft-com:vml" Requires="v">
                <p:oleObj spid="_x0000_s1034" name="Worksheet" r:id="rId4" imgW="8896441" imgH="5991176" progId="Excel.Sheet.12">
                  <p:embed/>
                </p:oleObj>
              </mc:Choice>
              <mc:Fallback>
                <p:oleObj name="Worksheet" r:id="rId4" imgW="8896441" imgH="5991176" progId="Excel.Sheet.12">
                  <p:embed/>
                  <p:pic>
                    <p:nvPicPr>
                      <p:cNvPr id="6" name="Object 5"/>
                      <p:cNvPicPr/>
                      <p:nvPr/>
                    </p:nvPicPr>
                    <p:blipFill>
                      <a:blip r:embed="rId5"/>
                      <a:stretch>
                        <a:fillRect/>
                      </a:stretch>
                    </p:blipFill>
                    <p:spPr>
                      <a:xfrm>
                        <a:off x="1927987" y="1554411"/>
                        <a:ext cx="8352928" cy="4912373"/>
                      </a:xfrm>
                      <a:prstGeom prst="rect">
                        <a:avLst/>
                      </a:prstGeom>
                    </p:spPr>
                  </p:pic>
                </p:oleObj>
              </mc:Fallback>
            </mc:AlternateContent>
          </a:graphicData>
        </a:graphic>
      </p:graphicFrame>
      <p:sp>
        <p:nvSpPr>
          <p:cNvPr id="10" name="TextBox 9"/>
          <p:cNvSpPr txBox="1"/>
          <p:nvPr/>
        </p:nvSpPr>
        <p:spPr>
          <a:xfrm>
            <a:off x="1927987" y="899083"/>
            <a:ext cx="4360035" cy="6975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defTabSz="609585" hangingPunct="0"/>
            <a:r>
              <a:rPr lang="en-GB" sz="3733" kern="0" dirty="0">
                <a:solidFill>
                  <a:srgbClr val="000000"/>
                </a:solidFill>
                <a:latin typeface="Comic Sans MS" panose="030F0702030302020204" pitchFamily="66" charset="0"/>
                <a:cs typeface="Calibri"/>
                <a:sym typeface="Calibri"/>
              </a:rPr>
              <a:t>Fitness monitoring </a:t>
            </a:r>
          </a:p>
        </p:txBody>
      </p:sp>
      <p:sp>
        <p:nvSpPr>
          <p:cNvPr id="5" name="Rectangle 4"/>
          <p:cNvSpPr/>
          <p:nvPr/>
        </p:nvSpPr>
        <p:spPr>
          <a:xfrm>
            <a:off x="1295467" y="1498549"/>
            <a:ext cx="960107" cy="49244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60959" tIns="60959" rIns="60959" bIns="60959" numCol="1" spcCol="38100" rtlCol="0" anchor="ctr">
            <a:spAutoFit/>
          </a:bodyPr>
          <a:lstStyle/>
          <a:p>
            <a:pPr defTabSz="609585" hangingPunct="0"/>
            <a:endParaRPr lang="en-GB" sz="2400" kern="0">
              <a:solidFill>
                <a:srgbClr val="000000"/>
              </a:solidFill>
              <a:latin typeface="Calibri"/>
              <a:cs typeface="Calibri"/>
              <a:sym typeface="Calibri"/>
            </a:endParaRPr>
          </a:p>
        </p:txBody>
      </p:sp>
    </p:spTree>
    <p:extLst>
      <p:ext uri="{BB962C8B-B14F-4D97-AF65-F5344CB8AC3E}">
        <p14:creationId xmlns:p14="http://schemas.microsoft.com/office/powerpoint/2010/main" val="1805577750"/>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
          </p:nvPr>
        </p:nvSpPr>
        <p:spPr>
          <a:xfrm>
            <a:off x="239349" y="1028733"/>
            <a:ext cx="11617291" cy="5829267"/>
          </a:xfrm>
        </p:spPr>
        <p:txBody>
          <a:bodyPr>
            <a:normAutofit fontScale="92500" lnSpcReduction="10000"/>
          </a:bodyPr>
          <a:lstStyle/>
          <a:p>
            <a:pPr>
              <a:spcBef>
                <a:spcPts val="1333"/>
              </a:spcBef>
              <a:buClr>
                <a:srgbClr val="A5300F"/>
              </a:buClr>
              <a:buSzPct val="80000"/>
              <a:buFont typeface="Wingdings 3" charset="2"/>
              <a:buChar char=""/>
            </a:pPr>
            <a:r>
              <a:rPr lang="en-GB" sz="1867" kern="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Pupils benefit greatly from a broad and often exciting curriculum. They enjoy good extra-curricular activities, especially in sport.</a:t>
            </a:r>
          </a:p>
          <a:p>
            <a:pPr>
              <a:spcBef>
                <a:spcPts val="1333"/>
              </a:spcBef>
              <a:buClr>
                <a:srgbClr val="A5300F"/>
              </a:buClr>
              <a:buSzPct val="80000"/>
              <a:buFont typeface="Wingdings 3" charset="2"/>
              <a:buChar char=""/>
            </a:pPr>
            <a:r>
              <a:rPr lang="en-GB" sz="1867" kern="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The school’s work to promote pupils’ personal development and welfare is outstanding. Leaders take a well-coordinated approach to all aspects of pupils’ welfare. They ensure that pupils are safe, and promote physical fitness, healthy eating and emotional wellbeing most effectively. Staff use their detailed knowledge to encourage and nurture all pupils, especially the most vulnerable.</a:t>
            </a:r>
          </a:p>
          <a:p>
            <a:pPr>
              <a:spcBef>
                <a:spcPts val="1333"/>
              </a:spcBef>
              <a:buClr>
                <a:srgbClr val="A5300F"/>
              </a:buClr>
              <a:buSzPct val="80000"/>
              <a:buFont typeface="Wingdings 3" charset="2"/>
              <a:buChar char=""/>
            </a:pPr>
            <a:r>
              <a:rPr lang="en-GB" sz="1867" kern="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Pupils benefit from a broad curriculum, which places due weight on knowledge and skills in a wide range of subjects in addition to English and mathematics. Trips to places of interest, such as the theatre or Warwick Castle, and themed days add to pupils’ engagement with their work. A number of extra-curricular activities, largely in sport, further enhance pupils’ learning.</a:t>
            </a:r>
          </a:p>
          <a:p>
            <a:pPr>
              <a:spcBef>
                <a:spcPts val="1333"/>
              </a:spcBef>
              <a:buClr>
                <a:srgbClr val="A5300F"/>
              </a:buClr>
              <a:buSzPct val="80000"/>
              <a:buFont typeface="Wingdings 3" charset="2"/>
              <a:buChar char=""/>
            </a:pPr>
            <a:r>
              <a:rPr lang="en-GB" sz="1867" kern="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Leaders have identified the importance of physical fitness in a neighbourhood where levels of obesity have been particularly high. In response, they have successfully promoted competitive sport, and require each class to walk at least a mile every day. Pupils understand the benefits of healthy eating, and increasing numbers are eating healthily at lunchtime. The school also runs after-school classes which show pupils how to prepare food from basic ingredients.</a:t>
            </a:r>
          </a:p>
          <a:p>
            <a:pPr>
              <a:spcBef>
                <a:spcPts val="1333"/>
              </a:spcBef>
              <a:buClr>
                <a:srgbClr val="A5300F"/>
              </a:buClr>
              <a:buSzPct val="80000"/>
              <a:buFont typeface="Wingdings 3" charset="2"/>
              <a:buChar char=""/>
            </a:pPr>
            <a:r>
              <a:rPr lang="en-GB" sz="1867" kern="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Discussions during the inspection showed that the school’s sporting profile has also increased pupils’ self-esteem. Pupils appreciate the improvements leaders have made in the school, and can explain how these have encouraged them to work hard. They show a conspicuous concern for each other, and older pupils act as play leaders and buddies at lunchtime.</a:t>
            </a:r>
          </a:p>
          <a:p>
            <a:pPr>
              <a:spcBef>
                <a:spcPts val="1333"/>
              </a:spcBef>
              <a:buClr>
                <a:srgbClr val="A5300F"/>
              </a:buClr>
              <a:buSzPct val="80000"/>
              <a:buFont typeface="Wingdings 3" charset="2"/>
              <a:buChar char=""/>
            </a:pPr>
            <a:r>
              <a:rPr lang="en-GB" sz="1867" kern="1200"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Leaders use their knowledge of pupils’ circumstances expertly to try to ensure that everyone has a fair chance to succeed. The school spends the pupil premium well, largely on a tightly managed programme of academic support for pupils who need to catch up. Leaders spend the physical education and sport premium effectively on promoting competitive sport and training for staff. This physical education provision is well linked to the broader promotion of health, fitness and well-being</a:t>
            </a:r>
            <a:endParaRPr lang="en-GB" sz="1867" kern="1200" dirty="0">
              <a:solidFill>
                <a:schemeClr val="tx1">
                  <a:lumMod val="95000"/>
                  <a:lumOff val="5000"/>
                </a:schemeClr>
              </a:solidFill>
              <a:latin typeface="Century Gothic" panose="020B0502020202020204"/>
            </a:endParaRPr>
          </a:p>
          <a:p>
            <a:endParaRPr lang="en-GB" dirty="0"/>
          </a:p>
        </p:txBody>
      </p:sp>
      <p:sp>
        <p:nvSpPr>
          <p:cNvPr id="4" name="Rectangle 3"/>
          <p:cNvSpPr/>
          <p:nvPr/>
        </p:nvSpPr>
        <p:spPr>
          <a:xfrm>
            <a:off x="3695734" y="164637"/>
            <a:ext cx="5952661" cy="666786"/>
          </a:xfrm>
          <a:prstGeom prst="rect">
            <a:avLst/>
          </a:prstGeom>
        </p:spPr>
        <p:txBody>
          <a:bodyPr wrap="square">
            <a:spAutoFit/>
          </a:bodyPr>
          <a:lstStyle/>
          <a:p>
            <a:pPr defTabSz="609585" hangingPunct="0"/>
            <a:r>
              <a:rPr lang="en-GB" sz="3733" u="sng" kern="0" dirty="0">
                <a:solidFill>
                  <a:srgbClr val="FFFF00"/>
                </a:solidFill>
                <a:latin typeface="Comic Sans MS" panose="030F0702030302020204" pitchFamily="66" charset="0"/>
                <a:cs typeface="Calibri"/>
                <a:sym typeface="Calibri"/>
              </a:rPr>
              <a:t>PE Ofsted findings</a:t>
            </a:r>
            <a:endParaRPr lang="en-GB" sz="3733" kern="0" dirty="0">
              <a:solidFill>
                <a:srgbClr val="000000"/>
              </a:solidFill>
              <a:latin typeface="Calibri"/>
              <a:cs typeface="Calibri"/>
              <a:sym typeface="Calibri"/>
            </a:endParaRPr>
          </a:p>
        </p:txBody>
      </p:sp>
    </p:spTree>
    <p:extLst>
      <p:ext uri="{BB962C8B-B14F-4D97-AF65-F5344CB8AC3E}">
        <p14:creationId xmlns:p14="http://schemas.microsoft.com/office/powerpoint/2010/main" val="32367900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Shape 285"/>
          <p:cNvSpPr>
            <a:spLocks noGrp="1"/>
          </p:cNvSpPr>
          <p:nvPr>
            <p:ph type="ctrTitle"/>
          </p:nvPr>
        </p:nvSpPr>
        <p:spPr>
          <a:xfrm>
            <a:off x="914400" y="1373577"/>
            <a:ext cx="10363200" cy="1792588"/>
          </a:xfrm>
          <a:prstGeom prst="rect">
            <a:avLst/>
          </a:prstGeom>
        </p:spPr>
        <p:txBody>
          <a:bodyPr/>
          <a:lstStyle/>
          <a:p>
            <a:r>
              <a:rPr lang="en-GB" dirty="0"/>
              <a:t>Dan Johns</a:t>
            </a:r>
            <a:endParaRPr dirty="0"/>
          </a:p>
        </p:txBody>
      </p:sp>
      <p:sp>
        <p:nvSpPr>
          <p:cNvPr id="286" name="Shape 286"/>
          <p:cNvSpPr>
            <a:spLocks noGrp="1"/>
          </p:cNvSpPr>
          <p:nvPr>
            <p:ph type="subTitle" sz="quarter" idx="1"/>
          </p:nvPr>
        </p:nvSpPr>
        <p:spPr>
          <a:xfrm>
            <a:off x="2927649" y="3170549"/>
            <a:ext cx="6394065" cy="2754728"/>
          </a:xfrm>
          <a:prstGeom prst="rect">
            <a:avLst/>
          </a:prstGeom>
        </p:spPr>
        <p:txBody>
          <a:bodyPr>
            <a:normAutofit fontScale="92500" lnSpcReduction="10000"/>
          </a:bodyPr>
          <a:lstStyle/>
          <a:p>
            <a:r>
              <a:rPr lang="en-GB" sz="3467" dirty="0"/>
              <a:t>djohns@beacon.Walsall.sch.uk</a:t>
            </a:r>
            <a:r>
              <a:rPr lang="en-GB" dirty="0"/>
              <a:t/>
            </a:r>
            <a:br>
              <a:rPr lang="en-GB" dirty="0"/>
            </a:br>
            <a:endParaRPr dirty="0"/>
          </a:p>
          <a:p>
            <a:r>
              <a:rPr lang="en-GB" dirty="0"/>
              <a:t>@Beacon4sport</a:t>
            </a:r>
            <a:br>
              <a:rPr lang="en-GB" dirty="0"/>
            </a:br>
            <a:endParaRPr lang="en-GB" dirty="0"/>
          </a:p>
          <a:p>
            <a:r>
              <a:rPr lang="en-GB" dirty="0"/>
              <a:t>Beacon Primary</a:t>
            </a:r>
          </a:p>
          <a:p>
            <a:r>
              <a:rPr lang="en-GB" dirty="0"/>
              <a:t>Davies Rd</a:t>
            </a:r>
          </a:p>
          <a:p>
            <a:r>
              <a:rPr lang="en-GB" dirty="0"/>
              <a:t>Walsall</a:t>
            </a:r>
          </a:p>
          <a:p>
            <a:r>
              <a:rPr lang="en-GB" dirty="0"/>
              <a:t>WS12 5HA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21715" y="230995"/>
            <a:ext cx="2551804" cy="1071128"/>
          </a:xfrm>
          <a:prstGeom prst="rect">
            <a:avLst/>
          </a:prstGeom>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830" y="3909054"/>
            <a:ext cx="526785" cy="526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857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10AB71-540E-3449-8A6A-736A660B76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1">
            <a:extLst>
              <a:ext uri="{FF2B5EF4-FFF2-40B4-BE49-F238E27FC236}">
                <a16:creationId xmlns:a16="http://schemas.microsoft.com/office/drawing/2014/main" xmlns="" id="{1E7D0B91-FC19-AF40-83B4-DC3BFDE8DEF0}"/>
              </a:ext>
            </a:extLst>
          </p:cNvPr>
          <p:cNvSpPr txBox="1">
            <a:spLocks noChangeArrowheads="1"/>
          </p:cNvSpPr>
          <p:nvPr/>
        </p:nvSpPr>
        <p:spPr bwMode="auto">
          <a:xfrm>
            <a:off x="651668" y="634504"/>
            <a:ext cx="1085901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4000" b="1" dirty="0">
                <a:solidFill>
                  <a:srgbClr val="009FE3"/>
                </a:solidFill>
                <a:cs typeface="Arial" charset="0"/>
              </a:rPr>
              <a:t>Active 30 Minute Rationale </a:t>
            </a:r>
            <a:endParaRPr lang="en-GB" sz="4000" b="1" dirty="0">
              <a:solidFill>
                <a:srgbClr val="009FE3"/>
              </a:solidFill>
              <a:latin typeface="Calibri" charset="0"/>
              <a:cs typeface="Arial" charset="0"/>
            </a:endParaRPr>
          </a:p>
        </p:txBody>
      </p:sp>
      <p:pic>
        <p:nvPicPr>
          <p:cNvPr id="2" name="Picture 1">
            <a:extLst>
              <a:ext uri="{FF2B5EF4-FFF2-40B4-BE49-F238E27FC236}">
                <a16:creationId xmlns:a16="http://schemas.microsoft.com/office/drawing/2014/main" xmlns="" id="{9C6EFC4E-4CED-4801-8743-D000A2B3F297}"/>
              </a:ext>
            </a:extLst>
          </p:cNvPr>
          <p:cNvPicPr>
            <a:picLocks noChangeAspect="1"/>
          </p:cNvPicPr>
          <p:nvPr/>
        </p:nvPicPr>
        <p:blipFill rotWithShape="1">
          <a:blip r:embed="rId3"/>
          <a:srcRect l="31630" t="28826" r="17716" b="19325"/>
          <a:stretch/>
        </p:blipFill>
        <p:spPr>
          <a:xfrm>
            <a:off x="1388962" y="1342390"/>
            <a:ext cx="8646289" cy="5014621"/>
          </a:xfrm>
          <a:prstGeom prst="rect">
            <a:avLst/>
          </a:prstGeom>
        </p:spPr>
      </p:pic>
    </p:spTree>
    <p:extLst>
      <p:ext uri="{BB962C8B-B14F-4D97-AF65-F5344CB8AC3E}">
        <p14:creationId xmlns:p14="http://schemas.microsoft.com/office/powerpoint/2010/main" val="1633504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10AB71-540E-3449-8A6A-736A660B76A6}"/>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1">
            <a:extLst>
              <a:ext uri="{FF2B5EF4-FFF2-40B4-BE49-F238E27FC236}">
                <a16:creationId xmlns:a16="http://schemas.microsoft.com/office/drawing/2014/main" xmlns="" id="{1E7D0B91-FC19-AF40-83B4-DC3BFDE8DEF0}"/>
              </a:ext>
            </a:extLst>
          </p:cNvPr>
          <p:cNvSpPr txBox="1">
            <a:spLocks noChangeArrowheads="1"/>
          </p:cNvSpPr>
          <p:nvPr/>
        </p:nvSpPr>
        <p:spPr bwMode="auto">
          <a:xfrm>
            <a:off x="666493" y="494063"/>
            <a:ext cx="10859014" cy="58477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5400" b="1" dirty="0">
                <a:solidFill>
                  <a:srgbClr val="009FE3"/>
                </a:solidFill>
                <a:latin typeface="Calibri" charset="0"/>
                <a:cs typeface="Arial" charset="0"/>
              </a:rPr>
              <a:t>Reflection</a:t>
            </a:r>
          </a:p>
          <a:p>
            <a:pPr algn="ctr" eaLnBrk="1" hangingPunct="1"/>
            <a:r>
              <a:rPr lang="en-GB" sz="4000" b="1" dirty="0">
                <a:solidFill>
                  <a:schemeClr val="accent2"/>
                </a:solidFill>
                <a:latin typeface="Calibri" charset="0"/>
                <a:cs typeface="Arial" charset="0"/>
              </a:rPr>
              <a:t>Does your PE and School Sport Premium reach </a:t>
            </a:r>
            <a:r>
              <a:rPr lang="en-GB" sz="4000" b="1" u="sng" dirty="0">
                <a:solidFill>
                  <a:schemeClr val="accent2"/>
                </a:solidFill>
                <a:latin typeface="Calibri" charset="0"/>
                <a:cs typeface="Arial" charset="0"/>
              </a:rPr>
              <a:t>all</a:t>
            </a:r>
            <a:r>
              <a:rPr lang="en-GB" sz="4000" b="1" dirty="0">
                <a:solidFill>
                  <a:schemeClr val="accent2"/>
                </a:solidFill>
                <a:latin typeface="Calibri" charset="0"/>
                <a:cs typeface="Arial" charset="0"/>
              </a:rPr>
              <a:t> pupils? </a:t>
            </a:r>
          </a:p>
          <a:p>
            <a:pPr algn="ctr" eaLnBrk="1" hangingPunct="1"/>
            <a:endParaRPr lang="en-GB" sz="4000" b="1" dirty="0">
              <a:solidFill>
                <a:schemeClr val="accent2"/>
              </a:solidFill>
              <a:latin typeface="Calibri" charset="0"/>
              <a:cs typeface="Arial" charset="0"/>
            </a:endParaRPr>
          </a:p>
          <a:p>
            <a:pPr algn="ctr" eaLnBrk="1" hangingPunct="1"/>
            <a:r>
              <a:rPr lang="en-GB" sz="4000" b="1" dirty="0">
                <a:solidFill>
                  <a:schemeClr val="accent6"/>
                </a:solidFill>
                <a:latin typeface="Calibri" charset="0"/>
                <a:cs typeface="Arial" charset="0"/>
              </a:rPr>
              <a:t>Do you systematically monitor pupils engagement in physical activity?</a:t>
            </a:r>
          </a:p>
          <a:p>
            <a:pPr algn="ctr" eaLnBrk="1" hangingPunct="1"/>
            <a:endParaRPr lang="en-GB" sz="4000" b="1" dirty="0">
              <a:solidFill>
                <a:schemeClr val="accent2"/>
              </a:solidFill>
              <a:latin typeface="Calibri" charset="0"/>
              <a:cs typeface="Arial" charset="0"/>
            </a:endParaRPr>
          </a:p>
          <a:p>
            <a:pPr algn="ctr" eaLnBrk="1" hangingPunct="1"/>
            <a:r>
              <a:rPr lang="en-GB" sz="4000" b="1" dirty="0">
                <a:solidFill>
                  <a:srgbClr val="009FE3"/>
                </a:solidFill>
                <a:latin typeface="Calibri" charset="0"/>
                <a:cs typeface="Arial" charset="0"/>
              </a:rPr>
              <a:t>Do you have open conversations about health and wellbeing of pupils with colleagues?</a:t>
            </a:r>
          </a:p>
        </p:txBody>
      </p:sp>
    </p:spTree>
    <p:extLst>
      <p:ext uri="{BB962C8B-B14F-4D97-AF65-F5344CB8AC3E}">
        <p14:creationId xmlns:p14="http://schemas.microsoft.com/office/powerpoint/2010/main" val="31093990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10AB71-540E-3449-8A6A-736A660B76A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BF9C14CA-C77F-43E9-8D51-E693C357D9F8}"/>
              </a:ext>
            </a:extLst>
          </p:cNvPr>
          <p:cNvPicPr>
            <a:picLocks noChangeAspect="1"/>
          </p:cNvPicPr>
          <p:nvPr/>
        </p:nvPicPr>
        <p:blipFill>
          <a:blip r:embed="rId3"/>
          <a:stretch>
            <a:fillRect/>
          </a:stretch>
        </p:blipFill>
        <p:spPr>
          <a:xfrm>
            <a:off x="651668" y="988447"/>
            <a:ext cx="9464605" cy="5562824"/>
          </a:xfrm>
          <a:prstGeom prst="rect">
            <a:avLst/>
          </a:prstGeom>
        </p:spPr>
      </p:pic>
    </p:spTree>
    <p:extLst>
      <p:ext uri="{BB962C8B-B14F-4D97-AF65-F5344CB8AC3E}">
        <p14:creationId xmlns:p14="http://schemas.microsoft.com/office/powerpoint/2010/main" val="10210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10AB71-540E-3449-8A6A-736A660B76A6}"/>
              </a:ext>
            </a:extLst>
          </p:cNvPr>
          <p:cNvPicPr>
            <a:picLocks noChangeAspect="1"/>
          </p:cNvPicPr>
          <p:nvPr/>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xmlns="" id="{03A4D19F-EFBE-4660-8D9D-F5650D885FF9}"/>
              </a:ext>
            </a:extLst>
          </p:cNvPr>
          <p:cNvPicPr>
            <a:picLocks noChangeAspect="1"/>
          </p:cNvPicPr>
          <p:nvPr/>
        </p:nvPicPr>
        <p:blipFill rotWithShape="1">
          <a:blip r:embed="rId3"/>
          <a:srcRect l="32637" t="20084" r="16190" b="27594"/>
          <a:stretch/>
        </p:blipFill>
        <p:spPr>
          <a:xfrm>
            <a:off x="881604" y="387752"/>
            <a:ext cx="8970380" cy="5382228"/>
          </a:xfrm>
          <a:prstGeom prst="rect">
            <a:avLst/>
          </a:prstGeom>
        </p:spPr>
      </p:pic>
      <p:sp>
        <p:nvSpPr>
          <p:cNvPr id="10" name="Rectangle 9">
            <a:extLst>
              <a:ext uri="{FF2B5EF4-FFF2-40B4-BE49-F238E27FC236}">
                <a16:creationId xmlns:a16="http://schemas.microsoft.com/office/drawing/2014/main" xmlns="" id="{DE6265AE-7FD3-4D87-8FC7-B4FE487A4E11}"/>
              </a:ext>
            </a:extLst>
          </p:cNvPr>
          <p:cNvSpPr/>
          <p:nvPr/>
        </p:nvSpPr>
        <p:spPr>
          <a:xfrm>
            <a:off x="729205" y="5891514"/>
            <a:ext cx="8993529" cy="532435"/>
          </a:xfrm>
          <a:prstGeom prst="rect">
            <a:avLst/>
          </a:prstGeom>
          <a:solidFill>
            <a:srgbClr val="009F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Physical and Emotional Wellbeing </a:t>
            </a:r>
          </a:p>
        </p:txBody>
      </p:sp>
    </p:spTree>
    <p:extLst>
      <p:ext uri="{BB962C8B-B14F-4D97-AF65-F5344CB8AC3E}">
        <p14:creationId xmlns:p14="http://schemas.microsoft.com/office/powerpoint/2010/main" val="88727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310AB71-540E-3449-8A6A-736A660B76A6}"/>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xmlns="" id="{F286B36B-6399-CD4A-B892-01DCAADC7855}"/>
              </a:ext>
            </a:extLst>
          </p:cNvPr>
          <p:cNvSpPr txBox="1">
            <a:spLocks noChangeArrowheads="1"/>
          </p:cNvSpPr>
          <p:nvPr/>
        </p:nvSpPr>
        <p:spPr bwMode="auto">
          <a:xfrm>
            <a:off x="1283120" y="1877391"/>
            <a:ext cx="10865364" cy="2616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GB" sz="4000" b="1" dirty="0">
                <a:solidFill>
                  <a:srgbClr val="009FE3"/>
                </a:solidFill>
                <a:latin typeface="+mn-lt"/>
              </a:rPr>
              <a:t>Insanity: doing the same thing over and </a:t>
            </a:r>
          </a:p>
          <a:p>
            <a:r>
              <a:rPr lang="en-GB" sz="4000" b="1" dirty="0">
                <a:solidFill>
                  <a:srgbClr val="009FE3"/>
                </a:solidFill>
                <a:latin typeface="+mn-lt"/>
              </a:rPr>
              <a:t>over again and expecting different results</a:t>
            </a:r>
          </a:p>
          <a:p>
            <a:pPr marL="0" indent="0" eaLnBrk="1" hangingPunct="1"/>
            <a:endParaRPr lang="en-US" sz="2800" dirty="0">
              <a:solidFill>
                <a:srgbClr val="434D59"/>
              </a:solidFill>
              <a:cs typeface="Arial" charset="0"/>
            </a:endParaRPr>
          </a:p>
          <a:p>
            <a:pPr marL="0" indent="0" eaLnBrk="1" hangingPunct="1"/>
            <a:r>
              <a:rPr lang="en-US" sz="2800" b="1" dirty="0">
                <a:solidFill>
                  <a:srgbClr val="009FE3"/>
                </a:solidFill>
                <a:cs typeface="Arial" charset="0"/>
              </a:rPr>
              <a:t>Albert Einstein </a:t>
            </a:r>
          </a:p>
          <a:p>
            <a:pPr marL="0" indent="0" eaLnBrk="1" hangingPunct="1"/>
            <a:endParaRPr lang="en-US" sz="2800" dirty="0">
              <a:solidFill>
                <a:srgbClr val="434D59"/>
              </a:solidFill>
              <a:cs typeface="Arial" charset="0"/>
            </a:endParaRPr>
          </a:p>
        </p:txBody>
      </p:sp>
      <p:pic>
        <p:nvPicPr>
          <p:cNvPr id="4" name="Picture 3">
            <a:extLst>
              <a:ext uri="{FF2B5EF4-FFF2-40B4-BE49-F238E27FC236}">
                <a16:creationId xmlns:a16="http://schemas.microsoft.com/office/drawing/2014/main" xmlns="" id="{5CB378CA-DC8D-AD4A-9671-BC99AEB5C0F0}"/>
              </a:ext>
            </a:extLst>
          </p:cNvPr>
          <p:cNvPicPr>
            <a:picLocks noChangeAspect="1"/>
          </p:cNvPicPr>
          <p:nvPr/>
        </p:nvPicPr>
        <p:blipFill>
          <a:blip r:embed="rId3"/>
          <a:stretch>
            <a:fillRect/>
          </a:stretch>
        </p:blipFill>
        <p:spPr>
          <a:xfrm>
            <a:off x="651668" y="1594353"/>
            <a:ext cx="762000" cy="584200"/>
          </a:xfrm>
          <a:prstGeom prst="rect">
            <a:avLst/>
          </a:prstGeom>
        </p:spPr>
      </p:pic>
      <p:pic>
        <p:nvPicPr>
          <p:cNvPr id="6" name="Picture 5">
            <a:extLst>
              <a:ext uri="{FF2B5EF4-FFF2-40B4-BE49-F238E27FC236}">
                <a16:creationId xmlns:a16="http://schemas.microsoft.com/office/drawing/2014/main" xmlns="" id="{09D95C99-3E4E-4A91-89F4-516E4A321750}"/>
              </a:ext>
            </a:extLst>
          </p:cNvPr>
          <p:cNvPicPr>
            <a:picLocks noChangeAspect="1"/>
          </p:cNvPicPr>
          <p:nvPr/>
        </p:nvPicPr>
        <p:blipFill>
          <a:blip r:embed="rId3"/>
          <a:stretch>
            <a:fillRect/>
          </a:stretch>
        </p:blipFill>
        <p:spPr>
          <a:xfrm>
            <a:off x="10146880" y="2307583"/>
            <a:ext cx="762000" cy="584200"/>
          </a:xfrm>
          <a:prstGeom prst="rect">
            <a:avLst/>
          </a:prstGeom>
        </p:spPr>
      </p:pic>
    </p:spTree>
    <p:extLst>
      <p:ext uri="{BB962C8B-B14F-4D97-AF65-F5344CB8AC3E}">
        <p14:creationId xmlns:p14="http://schemas.microsoft.com/office/powerpoint/2010/main" val="1583388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3374" y="47487"/>
            <a:ext cx="8825658" cy="1510085"/>
          </a:xfrm>
        </p:spPr>
        <p:txBody>
          <a:bodyPr>
            <a:normAutofit/>
          </a:bodyPr>
          <a:lstStyle/>
          <a:p>
            <a:r>
              <a:rPr lang="en-GB" sz="3200" dirty="0"/>
              <a:t>St Stephen’s and the Active 30. </a:t>
            </a:r>
            <a:br>
              <a:rPr lang="en-GB" sz="3200" dirty="0"/>
            </a:br>
            <a:endParaRPr lang="en-GB" sz="3200" dirty="0"/>
          </a:p>
        </p:txBody>
      </p:sp>
      <p:sp>
        <p:nvSpPr>
          <p:cNvPr id="3" name="Subtitle 2"/>
          <p:cNvSpPr>
            <a:spLocks noGrp="1"/>
          </p:cNvSpPr>
          <p:nvPr>
            <p:ph type="subTitle" idx="1"/>
          </p:nvPr>
        </p:nvSpPr>
        <p:spPr>
          <a:xfrm>
            <a:off x="433374" y="5299046"/>
            <a:ext cx="8825658" cy="861420"/>
          </a:xfrm>
        </p:spPr>
        <p:txBody>
          <a:bodyPr/>
          <a:lstStyle/>
          <a:p>
            <a:r>
              <a:rPr lang="en-GB" dirty="0"/>
              <a:t>David Woollatt </a:t>
            </a:r>
          </a:p>
        </p:txBody>
      </p:sp>
      <p:sp>
        <p:nvSpPr>
          <p:cNvPr id="4" name="TextBox 3"/>
          <p:cNvSpPr txBox="1"/>
          <p:nvPr/>
        </p:nvSpPr>
        <p:spPr>
          <a:xfrm>
            <a:off x="433374" y="1894751"/>
            <a:ext cx="10632559"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entury Gothic" panose="020B0502020202020204"/>
                <a:ea typeface="+mn-ea"/>
                <a:cs typeface="+mn-cs"/>
              </a:rPr>
              <a:t>At St Stephen’s our intent is for all of our children to know:</a:t>
            </a:r>
            <a:br>
              <a:rPr kumimoji="0" lang="en-GB" sz="2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GB" sz="2800" b="0" i="0" u="none" strike="noStrike" kern="1200" cap="none" spc="0" normalizeH="0" baseline="0" noProof="0" dirty="0">
                <a:ln>
                  <a:noFill/>
                </a:ln>
                <a:solidFill>
                  <a:prstClr val="white"/>
                </a:solidFill>
                <a:effectLst/>
                <a:uLnTx/>
                <a:uFillTx/>
                <a:latin typeface="Century Gothic" panose="020B0502020202020204"/>
                <a:ea typeface="+mn-ea"/>
                <a:cs typeface="+mn-cs"/>
              </a:rPr>
              <a:t/>
            </a:r>
            <a:br>
              <a:rPr kumimoji="0" lang="en-GB" sz="2800" b="0"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GB" sz="2800" b="0" i="0" u="none" strike="noStrike" kern="1200" cap="none" spc="0" normalizeH="0" baseline="0" noProof="0" dirty="0">
                <a:ln>
                  <a:noFill/>
                </a:ln>
                <a:solidFill>
                  <a:prstClr val="white"/>
                </a:solidFill>
                <a:effectLst/>
                <a:uLnTx/>
                <a:uFillTx/>
                <a:latin typeface="Century Gothic" panose="020B0502020202020204"/>
                <a:ea typeface="+mn-ea"/>
                <a:cs typeface="+mn-cs"/>
              </a:rPr>
              <a:t>​The effect a healthy lifestyle has on their bodies and how it impacts on their participation in sport. All children have a good understanding of physical literacy</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6853" y="4478700"/>
            <a:ext cx="2310668" cy="21844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4432" y="5299046"/>
            <a:ext cx="2331922" cy="1364098"/>
          </a:xfrm>
          <a:prstGeom prst="rect">
            <a:avLst/>
          </a:prstGeom>
        </p:spPr>
      </p:pic>
    </p:spTree>
    <p:extLst>
      <p:ext uri="{BB962C8B-B14F-4D97-AF65-F5344CB8AC3E}">
        <p14:creationId xmlns:p14="http://schemas.microsoft.com/office/powerpoint/2010/main" val="3013806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74" y="0"/>
            <a:ext cx="8534400" cy="1507067"/>
          </a:xfrm>
        </p:spPr>
        <p:txBody>
          <a:bodyPr/>
          <a:lstStyle/>
          <a:p>
            <a:r>
              <a:rPr lang="en-GB" dirty="0"/>
              <a:t>St Stephen’s C of E Primary. </a:t>
            </a:r>
          </a:p>
        </p:txBody>
      </p:sp>
      <p:sp>
        <p:nvSpPr>
          <p:cNvPr id="3" name="Content Placeholder 2"/>
          <p:cNvSpPr>
            <a:spLocks noGrp="1"/>
          </p:cNvSpPr>
          <p:nvPr>
            <p:ph idx="1"/>
          </p:nvPr>
        </p:nvSpPr>
        <p:spPr>
          <a:xfrm>
            <a:off x="230987" y="1337301"/>
            <a:ext cx="11561197" cy="4936278"/>
          </a:xfrm>
        </p:spPr>
        <p:txBody>
          <a:bodyPr>
            <a:normAutofit fontScale="92500" lnSpcReduction="10000"/>
          </a:bodyPr>
          <a:lstStyle/>
          <a:p>
            <a:r>
              <a:rPr lang="en-GB" sz="2800" dirty="0">
                <a:solidFill>
                  <a:schemeClr val="tx1"/>
                </a:solidFill>
              </a:rPr>
              <a:t>School context:</a:t>
            </a:r>
          </a:p>
          <a:p>
            <a:pPr marL="0" indent="0">
              <a:buNone/>
            </a:pPr>
            <a:r>
              <a:rPr lang="en-GB" dirty="0">
                <a:solidFill>
                  <a:schemeClr val="tx1"/>
                </a:solidFill>
              </a:rPr>
              <a:t>  -  The proportion of pupils eligible for FSM/ever 6 is well above the national picture (50.7% v 23.5%).</a:t>
            </a:r>
          </a:p>
          <a:p>
            <a:pPr marL="0" indent="0">
              <a:buNone/>
            </a:pPr>
            <a:r>
              <a:rPr lang="en-GB" dirty="0">
                <a:solidFill>
                  <a:schemeClr val="tx1"/>
                </a:solidFill>
              </a:rPr>
              <a:t>  -  The proportion of pupils with English as an additional language is well above the national picture (55.5% v 20.9%).</a:t>
            </a:r>
          </a:p>
          <a:p>
            <a:pPr marL="0" indent="0">
              <a:buNone/>
            </a:pPr>
            <a:r>
              <a:rPr lang="en-GB" dirty="0">
                <a:solidFill>
                  <a:schemeClr val="tx1"/>
                </a:solidFill>
              </a:rPr>
              <a:t>  -  The proportion of pupils with SEN support and with a statement or EHC plan is broadly in line with the national picture (12.2% v 12.4%/ 0.8% v 1.4%).</a:t>
            </a:r>
          </a:p>
          <a:p>
            <a:pPr marL="0" indent="0">
              <a:buNone/>
            </a:pPr>
            <a:r>
              <a:rPr lang="en-GB" dirty="0">
                <a:solidFill>
                  <a:schemeClr val="tx1"/>
                </a:solidFill>
              </a:rPr>
              <a:t>  - The proportion of pupils who remain at school is much lower  77.6% than National 85.8%</a:t>
            </a:r>
          </a:p>
          <a:p>
            <a:pPr marL="0" indent="0">
              <a:buNone/>
            </a:pPr>
            <a:r>
              <a:rPr lang="en-GB" dirty="0">
                <a:solidFill>
                  <a:schemeClr val="tx1"/>
                </a:solidFill>
              </a:rPr>
              <a:t>  - The school has 15 out of 17 possible ethnic groups. </a:t>
            </a:r>
          </a:p>
          <a:p>
            <a:pPr marL="0" indent="0">
              <a:buNone/>
            </a:pPr>
            <a:r>
              <a:rPr lang="en-GB" dirty="0">
                <a:solidFill>
                  <a:schemeClr val="tx1"/>
                </a:solidFill>
              </a:rPr>
              <a:t> - The school is situated in a highly deprived area 0.44</a:t>
            </a:r>
          </a:p>
          <a:p>
            <a:pPr marL="0" indent="0">
              <a:buNone/>
            </a:pPr>
            <a:endParaRPr lang="en-GB" dirty="0">
              <a:solidFill>
                <a:schemeClr val="tx1"/>
              </a:solidFill>
            </a:endParaRPr>
          </a:p>
          <a:p>
            <a:pPr algn="ctr"/>
            <a:r>
              <a:rPr lang="en-GB" i="1" dirty="0">
                <a:solidFill>
                  <a:schemeClr val="tx1"/>
                </a:solidFill>
              </a:rPr>
              <a:t>'We will not make excuses, we will not make false promises, but we will insist that all children have the same life chances and opportunities’.</a:t>
            </a:r>
            <a:endParaRPr lang="en-GB" dirty="0">
              <a:solidFill>
                <a:schemeClr val="tx1"/>
              </a:solidFill>
            </a:endParaRPr>
          </a:p>
          <a:p>
            <a:endParaRPr lang="en-GB" dirty="0"/>
          </a:p>
          <a:p>
            <a:pPr marL="0" indent="0">
              <a:buNone/>
            </a:pPr>
            <a:endParaRPr lang="en-GB" dirty="0"/>
          </a:p>
          <a:p>
            <a:pPr marL="0" indent="0">
              <a:buNone/>
            </a:pPr>
            <a:endParaRPr lang="en-GB" dirty="0"/>
          </a:p>
          <a:p>
            <a:pPr marL="0" indent="0">
              <a:buNone/>
            </a:pPr>
            <a:endParaRPr lang="en-GB" dirty="0"/>
          </a:p>
          <a:p>
            <a:endParaRPr lang="en-GB" dirty="0"/>
          </a:p>
          <a:p>
            <a:pPr marL="0" indent="0">
              <a:buNone/>
            </a:pPr>
            <a:endParaRPr lang="en-GB" dirty="0"/>
          </a:p>
        </p:txBody>
      </p:sp>
    </p:spTree>
    <p:extLst>
      <p:ext uri="{BB962C8B-B14F-4D97-AF65-F5344CB8AC3E}">
        <p14:creationId xmlns:p14="http://schemas.microsoft.com/office/powerpoint/2010/main" val="160215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79" y="173318"/>
            <a:ext cx="10915157" cy="1400530"/>
          </a:xfrm>
        </p:spPr>
        <p:txBody>
          <a:bodyPr/>
          <a:lstStyle/>
          <a:p>
            <a:r>
              <a:rPr lang="en-GB" dirty="0"/>
              <a:t>PE data summer 2017/ 2018. </a:t>
            </a:r>
          </a:p>
        </p:txBody>
      </p:sp>
      <p:sp>
        <p:nvSpPr>
          <p:cNvPr id="3" name="Content Placeholder 2"/>
          <p:cNvSpPr>
            <a:spLocks noGrp="1"/>
          </p:cNvSpPr>
          <p:nvPr>
            <p:ph idx="1"/>
          </p:nvPr>
        </p:nvSpPr>
        <p:spPr>
          <a:xfrm>
            <a:off x="146579" y="1184608"/>
            <a:ext cx="11698288" cy="4195481"/>
          </a:xfrm>
        </p:spPr>
        <p:txBody>
          <a:bodyPr/>
          <a:lstStyle/>
          <a:p>
            <a:r>
              <a:rPr lang="en-GB" dirty="0"/>
              <a:t>In depth data for PE and games gives us a unique opportunity to analyse where our children’s levels of physical literacy lie as stated in our Intent for PE. </a:t>
            </a:r>
          </a:p>
          <a:p>
            <a:r>
              <a:rPr lang="en-GB" dirty="0"/>
              <a:t>For children who are working below age related expectations we can accurately pin point who they are and understand the story behind why they are not at the standard level. </a:t>
            </a:r>
          </a:p>
          <a:p>
            <a:r>
              <a:rPr lang="en-GB" dirty="0"/>
              <a:t>Consequently sport premium spending, CPD and intervention can then be targeted to these children ensuring negative trends do not become embedded across school.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79" y="4087427"/>
            <a:ext cx="4120621" cy="2658605"/>
          </a:xfrm>
          <a:prstGeom prst="rect">
            <a:avLst/>
          </a:prstGeom>
        </p:spPr>
      </p:pic>
      <p:sp>
        <p:nvSpPr>
          <p:cNvPr id="7" name="TextBox 6"/>
          <p:cNvSpPr txBox="1"/>
          <p:nvPr/>
        </p:nvSpPr>
        <p:spPr>
          <a:xfrm>
            <a:off x="4378768" y="4087427"/>
            <a:ext cx="7354531" cy="2585323"/>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A school trend of girls participation and therefore attainment being low was identified through this data.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So how did we effectively use our Sports premium money in this instance?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a:ea typeface="+mn-ea"/>
                <a:cs typeface="+mn-cs"/>
              </a:rPr>
              <a:t>How did we use active 30 to benefit these children? </a:t>
            </a:r>
          </a:p>
        </p:txBody>
      </p:sp>
    </p:spTree>
    <p:extLst>
      <p:ext uri="{BB962C8B-B14F-4D97-AF65-F5344CB8AC3E}">
        <p14:creationId xmlns:p14="http://schemas.microsoft.com/office/powerpoint/2010/main" val="121421263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171</TotalTime>
  <Words>1921</Words>
  <Application>Microsoft Office PowerPoint</Application>
  <PresentationFormat>Widescreen</PresentationFormat>
  <Paragraphs>269</Paragraphs>
  <Slides>30</Slides>
  <Notes>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30</vt:i4>
      </vt:variant>
    </vt:vector>
  </HeadingPairs>
  <TitlesOfParts>
    <vt:vector size="46" baseType="lpstr">
      <vt:lpstr>ＭＳ Ｐゴシック</vt:lpstr>
      <vt:lpstr>Arial</vt:lpstr>
      <vt:lpstr>Arial Black</vt:lpstr>
      <vt:lpstr>Avant Garde Demi BT</vt:lpstr>
      <vt:lpstr>AvantGarde BdOb BT</vt:lpstr>
      <vt:lpstr>Calibri</vt:lpstr>
      <vt:lpstr>Calibri Light</vt:lpstr>
      <vt:lpstr>Century Gothic</vt:lpstr>
      <vt:lpstr>Comic Sans MS</vt:lpstr>
      <vt:lpstr>Times New Roman</vt:lpstr>
      <vt:lpstr>Wingdings</vt:lpstr>
      <vt:lpstr>Wingdings 3</vt:lpstr>
      <vt:lpstr>Office Theme</vt:lpstr>
      <vt:lpstr>Ion</vt:lpstr>
      <vt:lpstr>1_Office Theme</vt:lpstr>
      <vt:lpstr>Worksheet</vt:lpstr>
      <vt:lpstr>PowerPoint Presentation</vt:lpstr>
      <vt:lpstr>PowerPoint Presentation</vt:lpstr>
      <vt:lpstr>PowerPoint Presentation</vt:lpstr>
      <vt:lpstr>PowerPoint Presentation</vt:lpstr>
      <vt:lpstr>PowerPoint Presentation</vt:lpstr>
      <vt:lpstr>PowerPoint Presentation</vt:lpstr>
      <vt:lpstr>St Stephen’s and the Active 30.  </vt:lpstr>
      <vt:lpstr>St Stephen’s C of E Primary. </vt:lpstr>
      <vt:lpstr>PE data summer 2017/ 2018. </vt:lpstr>
      <vt:lpstr>Data informing change: Impact!</vt:lpstr>
      <vt:lpstr>What was our starting point for active 30? </vt:lpstr>
      <vt:lpstr>How do we review our action plan for the coming year? </vt:lpstr>
      <vt:lpstr>Active schools planner</vt:lpstr>
      <vt:lpstr>PowerPoint Presentation</vt:lpstr>
      <vt:lpstr>How have we warmed up our classes to ensure we have our active 30?    </vt:lpstr>
      <vt:lpstr>PowerPoint Presentation</vt:lpstr>
      <vt:lpstr>PowerPoint Presentation</vt:lpstr>
      <vt:lpstr>Who we are . . .</vt:lpstr>
      <vt:lpstr>Results</vt:lpstr>
      <vt:lpstr>Whole school development</vt:lpstr>
      <vt:lpstr>Whole school development</vt:lpstr>
      <vt:lpstr>KS1 Games and PE </vt:lpstr>
      <vt:lpstr>KS2 Games and PE</vt:lpstr>
      <vt:lpstr>EYFS Games and PE</vt:lpstr>
      <vt:lpstr>Kid Active</vt:lpstr>
      <vt:lpstr>Kid Active</vt:lpstr>
      <vt:lpstr>Assessments and monitoring </vt:lpstr>
      <vt:lpstr>PowerPoint Presentation</vt:lpstr>
      <vt:lpstr>Dan Johns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Pickering</dc:creator>
  <cp:lastModifiedBy>Tim Aldred</cp:lastModifiedBy>
  <cp:revision>15</cp:revision>
  <dcterms:created xsi:type="dcterms:W3CDTF">2018-04-12T10:22:44Z</dcterms:created>
  <dcterms:modified xsi:type="dcterms:W3CDTF">2019-03-06T14:35:49Z</dcterms:modified>
</cp:coreProperties>
</file>